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73" r:id="rId1"/>
  </p:sldMasterIdLst>
  <p:notesMasterIdLst>
    <p:notesMasterId r:id="rId24"/>
  </p:notesMasterIdLst>
  <p:sldIdLst>
    <p:sldId id="256" r:id="rId2"/>
    <p:sldId id="257" r:id="rId3"/>
    <p:sldId id="258" r:id="rId4"/>
    <p:sldId id="263" r:id="rId5"/>
    <p:sldId id="259" r:id="rId6"/>
    <p:sldId id="268" r:id="rId7"/>
    <p:sldId id="264" r:id="rId8"/>
    <p:sldId id="260" r:id="rId9"/>
    <p:sldId id="265" r:id="rId10"/>
    <p:sldId id="269" r:id="rId11"/>
    <p:sldId id="272" r:id="rId12"/>
    <p:sldId id="261" r:id="rId13"/>
    <p:sldId id="266" r:id="rId14"/>
    <p:sldId id="270" r:id="rId15"/>
    <p:sldId id="275" r:id="rId16"/>
    <p:sldId id="273" r:id="rId17"/>
    <p:sldId id="274" r:id="rId18"/>
    <p:sldId id="262" r:id="rId19"/>
    <p:sldId id="277" r:id="rId20"/>
    <p:sldId id="278" r:id="rId21"/>
    <p:sldId id="276" r:id="rId22"/>
    <p:sldId id="267" r:id="rId23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632"/>
  </p:normalViewPr>
  <p:slideViewPr>
    <p:cSldViewPr snapToGrid="0" snapToObjects="1">
      <p:cViewPr varScale="1">
        <p:scale>
          <a:sx n="106" d="100"/>
          <a:sy n="106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7B0C02-2108-9C4B-83E0-20D7B29F99FF}" type="datetimeFigureOut">
              <a:rPr kumimoji="1" lang="ko-Kore-KR" altLang="en-US" smtClean="0"/>
              <a:t>2022. 7. 9.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EDD08-AC57-A54C-B434-420EE233901D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4853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EDD08-AC57-A54C-B434-420EE233901D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57117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EDD08-AC57-A54C-B434-420EE233901D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30928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EDD08-AC57-A54C-B434-420EE233901D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83911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EDD08-AC57-A54C-B434-420EE233901D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29555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EDD08-AC57-A54C-B434-420EE233901D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33734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EDD08-AC57-A54C-B434-420EE233901D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7569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EDD08-AC57-A54C-B434-420EE233901D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295897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EDD08-AC57-A54C-B434-420EE233901D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8631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8E770-44AE-47D5-B4B1-71BEC9A9D7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663960"/>
            <a:ext cx="9456049" cy="3594112"/>
          </a:xfrm>
        </p:spPr>
        <p:txBody>
          <a:bodyPr anchor="b"/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CA91C7-81A9-46F3-B0F4-D9AB880851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667581"/>
            <a:ext cx="9456049" cy="1197387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A648C8-9681-4994-B52A-1A8BC79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1248" y="6102693"/>
            <a:ext cx="2743200" cy="365125"/>
          </a:xfrm>
        </p:spPr>
        <p:txBody>
          <a:bodyPr/>
          <a:lstStyle/>
          <a:p>
            <a:fld id="{AE3425CA-4B9D-4420-BB9E-C250DB30E421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F203-CB10-488B-82DC-9D0571A5E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2B2E9B-C8B7-4716-9D05-265A04246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EED8031-DD67-43C6-94A0-646636C95560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515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3C3B3-C67F-4C48-A663-EF010429E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4C4B3F-B3CB-4CF0-AEC8-1893A6A27E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6D005-2B71-4325-A646-A2278C3A2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14B861-3779-4E37-8DF0-E9EB3EA96210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56B01-AE16-42EF-B970-5CAF0C891C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F9BE2-24F4-4F83-8E64-4307C979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4589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6601120-856A-4F01-B7C1-D87A1E5F8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874324" y="552782"/>
            <a:ext cx="2620891" cy="52947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D62358-C84C-4947-B826-FF738422EA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52782"/>
            <a:ext cx="6803155" cy="52947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971139-AA1A-46DB-B793-17FB8E6E8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E38388-E864-4553-9937-AE9FC5E50CFC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2E06F6-0FE2-40FB-BFEE-010C22293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A7B1B-13A1-41BA-B924-FD11450C1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842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142B9A-9384-46B2-8B4F-B9C2035CA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13CF4-CD0B-4F3C-A1CE-1BA3EFDEEB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DE659-17B0-4F70-8F1C-93BF4DB64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51E1E-C50D-4FD4-8B1E-ECD78340D9AB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AB0750-AB4E-4FCF-9B52-BC954760B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466B99-C716-4464-B695-623F4C5A9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0113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2233A-AD59-4FB1-A1CA-AABFAE040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9538428" cy="3714417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656964-650B-4E87-9541-0E659DEC03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9" y="4672584"/>
            <a:ext cx="9538428" cy="1143802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1BB50-DF4A-47B5-A3AD-18712A3AD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C83AFB-9E54-459E-8C6D-0913AC3BA5D7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F59B3-D1B8-4A51-AD6E-868C5BF6F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0CA779-6272-4A15-A566-20C4E9A60D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B86E8F-91EA-4626-BCA8-3B4973C7C9D6}"/>
              </a:ext>
            </a:extLst>
          </p:cNvPr>
          <p:cNvCxnSpPr>
            <a:cxnSpLocks/>
          </p:cNvCxnSpPr>
          <p:nvPr/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457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52A00-5BBD-436C-BB6D-CE650FC4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3"/>
            <a:ext cx="9683871" cy="13258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B3E2E-F3C4-4CDD-9138-86AE7A1B56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41248" y="2108362"/>
            <a:ext cx="4507926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95CD01-B639-46B6-B53D-18FE1E39AF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699171" y="2108362"/>
            <a:ext cx="4825948" cy="37216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6E34C3-86AC-48F9-92A4-F17BFAF9E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0144B6-0CA7-46BA-A00B-1E68E5C3ED0C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5D6A29-C51F-4654-82AD-04056FA6C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1EEB6-57E6-40E7-9702-1D5999B5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29C81A-4806-44FF-99D8-13A65B2D066F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08DDCF9-5353-4B5F-8565-8C27F795A4BF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9853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0D1A9-BF08-4C6D-805E-244B234E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7784"/>
            <a:ext cx="943957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20C1D8-0907-4FDB-BFAD-36E14AF98D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114185"/>
            <a:ext cx="4438887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6A4441-5FC3-4F86-8ADE-ED90424DB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1248" y="2900451"/>
            <a:ext cx="4438887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CEB34D-DB36-47E0-AE2C-FBEBA27207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5090" y="2114185"/>
            <a:ext cx="4485728" cy="693761"/>
          </a:xfrm>
        </p:spPr>
        <p:txBody>
          <a:bodyPr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4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F056219-D498-410D-8F2C-03045AE480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95090" y="2900451"/>
            <a:ext cx="4485730" cy="30285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8DC9AD-F6B8-44D0-8169-84553C1F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1F549-537C-41EC-B9CC-5B6A9AC2A6A7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9985ED-7382-4F00-845D-4F27841B5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A2CC25-9EC7-4706-9BD4-5E20C4B33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DBC7D26-1B30-46B8-8221-09886FA3D030}"/>
              </a:ext>
            </a:extLst>
          </p:cNvPr>
          <p:cNvCxnSpPr>
            <a:cxnSpLocks/>
          </p:cNvCxnSpPr>
          <p:nvPr/>
        </p:nvCxnSpPr>
        <p:spPr>
          <a:xfrm>
            <a:off x="375523" y="2004012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186A75-E140-4995-A8BB-89B5ACE678D2}"/>
              </a:ext>
            </a:extLst>
          </p:cNvPr>
          <p:cNvCxnSpPr>
            <a:cxnSpLocks/>
          </p:cNvCxnSpPr>
          <p:nvPr/>
        </p:nvCxnSpPr>
        <p:spPr>
          <a:xfrm>
            <a:off x="5563342" y="2004012"/>
            <a:ext cx="0" cy="404869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9297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221C2-B85F-435F-8DF3-C714A5472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99FE38-24D5-4D5F-A92E-E4F8B23FB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F8D56-3D0E-48B8-8218-1F3A06A96C62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9DF69-BE29-4038-9744-17BFC57B88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B9496F-64EC-46E7-97F0-BCB7E79F8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012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9F19E0-8FE3-45E8-A227-D74EEF1A6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C309E-27D4-401F-A74A-DEA16C7B51DC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FB1926-56F3-40BC-A03F-62B969419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FFE2B6-07A4-4AA0-9BCE-204E13DA4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124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6266A-CB24-44C5-B2E8-01142084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9283"/>
            <a:ext cx="4603963" cy="2572489"/>
          </a:xfrm>
        </p:spPr>
        <p:txBody>
          <a:bodyPr anchor="ctr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9DBD1-7133-47A5-A771-2CEA18533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0796" y="549283"/>
            <a:ext cx="4455517" cy="5319704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76A729F-B24D-424E-B067-003B0601F2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8" y="3296498"/>
            <a:ext cx="4603963" cy="2572489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FA7323-5497-426C-9DD9-3CF69E88E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EA2B81-2BC3-42D7-B67D-05C685AA80AD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FD7667-4D25-40AF-9D6D-FCB2C21E8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50918-EDF8-47A5-BEA8-AC9A7A153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500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C5D2B-FAFB-4BC9-A917-610FDCD0B8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552782"/>
            <a:ext cx="4608576" cy="2569464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6A694-5302-42BE-8A7A-6007C10F8F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25952" y="552783"/>
            <a:ext cx="4663440" cy="530826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E4481C-81D6-4329-8203-70B3FCC3F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1249" y="3300984"/>
            <a:ext cx="4608576" cy="2569464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AD6C12-26C4-4DF7-B013-56D0849AC7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DB8F2B-E487-4905-B553-FB649F2B6F23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E2F307-FB97-40EC-8517-E6F351B3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1B397-305A-42B7-A763-829634B93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15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4BD48A-4D17-4225-AC4D-67B4C686C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782"/>
            <a:ext cx="9489000" cy="1325563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F14A2B-77AF-4E51-B0C1-0D361EF81A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2096199"/>
            <a:ext cx="9489000" cy="3747384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9C2F5-57CA-4152-A766-8F877538FB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1248" y="6102693"/>
            <a:ext cx="27432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00" b="1" kern="1200" cap="all" spc="30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EF7C3A7-D6F6-4D38-A7C3-B72967BB81A6}" type="datetime1">
              <a:rPr lang="en-US" smtClean="0"/>
              <a:t>7/9/22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225FB5-D02B-4BB9-8B8B-D1A11CFE89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9234260" y="2427620"/>
            <a:ext cx="4114800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lang="en-US" sz="1000" b="1" kern="1200" cap="none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6244FF-6F88-4090-A77F-499DF9AAEA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15546" y="5878515"/>
            <a:ext cx="952229" cy="420381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lang="en-US" sz="2500" b="1" kern="1200" cap="all" spc="0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6586042B-6341-4E38-A80C-926D3BB8AAC9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94AEDE-F25F-43E6-A2C4-7FFF41074990}"/>
              </a:ext>
            </a:extLst>
          </p:cNvPr>
          <p:cNvSpPr/>
          <p:nvPr/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793C08-EF4C-422B-A728-6C717C47DF6F}"/>
              </a:ext>
            </a:extLst>
          </p:cNvPr>
          <p:cNvCxnSpPr>
            <a:cxnSpLocks/>
          </p:cNvCxnSpPr>
          <p:nvPr/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E825BC6-56A8-46DE-8037-A9A577624B0D}"/>
              </a:ext>
            </a:extLst>
          </p:cNvPr>
          <p:cNvCxnSpPr>
            <a:cxnSpLocks/>
          </p:cNvCxnSpPr>
          <p:nvPr/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993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72" r:id="rId6"/>
    <p:sldLayoutId id="2147483867" r:id="rId7"/>
    <p:sldLayoutId id="2147483868" r:id="rId8"/>
    <p:sldLayoutId id="2147483869" r:id="rId9"/>
    <p:sldLayoutId id="2147483871" r:id="rId10"/>
    <p:sldLayoutId id="2147483870" r:id="rId11"/>
  </p:sldLayoutIdLst>
  <p:hf sldNum="0" hdr="0" ftr="0" dt="0"/>
  <p:txStyles>
    <p:titleStyle>
      <a:lvl1pPr algn="l" defTabSz="914400" rtl="0" eaLnBrk="1" latinLnBrk="0" hangingPunct="1">
        <a:lnSpc>
          <a:spcPct val="110000"/>
        </a:lnSpc>
        <a:spcBef>
          <a:spcPct val="0"/>
        </a:spcBef>
        <a:buNone/>
        <a:defRPr sz="4400" b="1" kern="1200" spc="5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kern="1200" spc="3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kern="1200" spc="3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kern="1200" spc="3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 spc="3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kern="1200" spc="3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5000/" TargetMode="External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27.0.0.1:5000/" TargetMode="Externa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://127.0.0.1:5000/" TargetMode="External"/><Relationship Id="rId3" Type="http://schemas.openxmlformats.org/officeDocument/2006/relationships/image" Target="../media/image1.jpe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127.0.0.1:5000/" TargetMode="Externa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1.jpe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11" Type="http://schemas.openxmlformats.org/officeDocument/2006/relationships/image" Target="../media/image39.svg"/><Relationship Id="rId5" Type="http://schemas.openxmlformats.org/officeDocument/2006/relationships/hyperlink" Target="http://127.0.0.1:5000/" TargetMode="External"/><Relationship Id="rId10" Type="http://schemas.openxmlformats.org/officeDocument/2006/relationships/image" Target="../media/image38.png"/><Relationship Id="rId4" Type="http://schemas.openxmlformats.org/officeDocument/2006/relationships/image" Target="../media/image34.png"/><Relationship Id="rId9" Type="http://schemas.openxmlformats.org/officeDocument/2006/relationships/image" Target="../media/image37.svg"/><Relationship Id="rId14" Type="http://schemas.openxmlformats.org/officeDocument/2006/relationships/image" Target="../media/image4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27.0.0.1:5000/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2.png"/><Relationship Id="rId4" Type="http://schemas.openxmlformats.org/officeDocument/2006/relationships/hyperlink" Target="http://127.0.0.1:500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27.0.0.1:5000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127.0.0.1:5000/" TargetMode="Externa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47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2.png"/><Relationship Id="rId4" Type="http://schemas.openxmlformats.org/officeDocument/2006/relationships/hyperlink" Target="http://127.0.0.1:500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127.0.0.1:5000/" TargetMode="External"/><Relationship Id="rId4" Type="http://schemas.openxmlformats.org/officeDocument/2006/relationships/image" Target="../media/image4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jpe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hyperlink" Target="http://127.0.0.1:5000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127.0.0.1:5000/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127.0.0.1:5000/" TargetMode="Externa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500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11" Type="http://schemas.openxmlformats.org/officeDocument/2006/relationships/hyperlink" Target="http://127.0.0.1:5000/" TargetMode="External"/><Relationship Id="rId5" Type="http://schemas.openxmlformats.org/officeDocument/2006/relationships/image" Target="../media/image16.png"/><Relationship Id="rId10" Type="http://schemas.openxmlformats.org/officeDocument/2006/relationships/image" Target="../media/image21.svg"/><Relationship Id="rId4" Type="http://schemas.openxmlformats.org/officeDocument/2006/relationships/image" Target="../media/image15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Black">
            <a:extLst>
              <a:ext uri="{FF2B5EF4-FFF2-40B4-BE49-F238E27FC236}">
                <a16:creationId xmlns:a16="http://schemas.microsoft.com/office/drawing/2014/main" id="{E99D7AAF-4170-4D21-AB6C-605F6F10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흰 구름 그림">
            <a:extLst>
              <a:ext uri="{FF2B5EF4-FFF2-40B4-BE49-F238E27FC236}">
                <a16:creationId xmlns:a16="http://schemas.microsoft.com/office/drawing/2014/main" id="{AB8CDA2E-E904-BB9E-5AE5-D9A5661CE5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5709" r="-1" b="-1"/>
          <a:stretch/>
        </p:blipFill>
        <p:spPr>
          <a:xfrm>
            <a:off x="3068" y="-53766"/>
            <a:ext cx="12188932" cy="6857990"/>
          </a:xfrm>
          <a:prstGeom prst="rect">
            <a:avLst/>
          </a:prstGeom>
        </p:spPr>
      </p:pic>
      <p:sp>
        <p:nvSpPr>
          <p:cNvPr id="26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BD12D71-6C68-1456-25DC-598315B3DF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46751" y="2825144"/>
            <a:ext cx="2063256" cy="1207702"/>
          </a:xfrm>
        </p:spPr>
        <p:txBody>
          <a:bodyPr anchor="t">
            <a:noAutofit/>
          </a:bodyPr>
          <a:lstStyle/>
          <a:p>
            <a:pPr algn="ctr"/>
            <a:r>
              <a:rPr kumimoji="1" lang="en-US" altLang="ko-KR" sz="2400" b="1" dirty="0">
                <a:solidFill>
                  <a:srgbClr val="FFFFFF"/>
                </a:solidFill>
              </a:rPr>
              <a:t>Team name</a:t>
            </a:r>
          </a:p>
          <a:p>
            <a:pPr algn="ctr"/>
            <a:r>
              <a:rPr kumimoji="1" lang="ko-KR" altLang="en-US" sz="2400" b="1" dirty="0">
                <a:solidFill>
                  <a:srgbClr val="FFFFFF"/>
                </a:solidFill>
              </a:rPr>
              <a:t>보내조 </a:t>
            </a:r>
            <a:endParaRPr kumimoji="1" lang="ko-Kore-KR" altLang="en-US" sz="2400" b="1" dirty="0">
              <a:solidFill>
                <a:srgbClr val="FFFFFF"/>
              </a:solidFill>
            </a:endParaRPr>
          </a:p>
        </p:txBody>
      </p:sp>
      <p:cxnSp>
        <p:nvCxnSpPr>
          <p:cNvPr id="28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52928D3-58AB-4E4F-A2E6-74A3B341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153400" y="334928"/>
            <a:ext cx="0" cy="5712509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9495376-0325-6AC9-2B3E-68333E89F066}"/>
              </a:ext>
            </a:extLst>
          </p:cNvPr>
          <p:cNvSpPr txBox="1"/>
          <p:nvPr/>
        </p:nvSpPr>
        <p:spPr>
          <a:xfrm>
            <a:off x="4038601" y="5630183"/>
            <a:ext cx="42079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400" dirty="0"/>
              <a:t>Team by  </a:t>
            </a:r>
            <a:r>
              <a:rPr kumimoji="1" lang="ko-Kore-KR" altLang="en-US" sz="1400" dirty="0"/>
              <a:t>권효선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엄하윤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이윤빈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민병학</a:t>
            </a:r>
            <a:r>
              <a:rPr kumimoji="1" lang="en-US" altLang="ko-KR" sz="1400" dirty="0"/>
              <a:t>,</a:t>
            </a:r>
            <a:r>
              <a:rPr kumimoji="1" lang="ko-KR" altLang="en-US" sz="1400" dirty="0"/>
              <a:t> 주성원</a:t>
            </a:r>
            <a:endParaRPr kumimoji="1" lang="ko-Kore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B0DB7F-F2CF-A0A4-8558-593137AF187A}"/>
              </a:ext>
            </a:extLst>
          </p:cNvPr>
          <p:cNvSpPr txBox="1"/>
          <p:nvPr/>
        </p:nvSpPr>
        <p:spPr>
          <a:xfrm>
            <a:off x="9043988" y="108276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ko-Kore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05780B-A826-D6FE-0FEF-95FBF57FC1A1}"/>
              </a:ext>
            </a:extLst>
          </p:cNvPr>
          <p:cNvGrpSpPr/>
          <p:nvPr/>
        </p:nvGrpSpPr>
        <p:grpSpPr>
          <a:xfrm>
            <a:off x="2021552" y="2825144"/>
            <a:ext cx="4095241" cy="923927"/>
            <a:chOff x="4499030" y="557557"/>
            <a:chExt cx="2786720" cy="433002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37C3A00-1281-D89F-98E1-99CBD8F971BB}"/>
                </a:ext>
              </a:extLst>
            </p:cNvPr>
            <p:cNvSpPr/>
            <p:nvPr/>
          </p:nvSpPr>
          <p:spPr>
            <a:xfrm>
              <a:off x="5163252" y="601109"/>
              <a:ext cx="2122498" cy="389450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4800" b="1" i="0" strike="noStrike" dirty="0">
                  <a:effectLst/>
                  <a:latin typeface="Lobster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4800" dirty="0"/>
            </a:p>
          </p:txBody>
        </p:sp>
        <p:pic>
          <p:nvPicPr>
            <p:cNvPr id="23" name="Picture 2">
              <a:hlinkClick r:id="rId3"/>
              <a:extLst>
                <a:ext uri="{FF2B5EF4-FFF2-40B4-BE49-F238E27FC236}">
                  <a16:creationId xmlns:a16="http://schemas.microsoft.com/office/drawing/2014/main" id="{769A5A26-C18F-92C2-EB54-524D96062A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9030" y="557557"/>
              <a:ext cx="600829" cy="3922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402856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438953-8261-3C25-7811-49021B2F716C}"/>
              </a:ext>
            </a:extLst>
          </p:cNvPr>
          <p:cNvSpPr txBox="1"/>
          <p:nvPr/>
        </p:nvSpPr>
        <p:spPr>
          <a:xfrm>
            <a:off x="4048920" y="1495701"/>
            <a:ext cx="3654546" cy="4001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chemeClr val="bg1"/>
                </a:solidFill>
              </a:rPr>
              <a:t>개발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도구 및 환경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FBB3DB-A86C-62DF-81FA-4A732A47C7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282" y="1941409"/>
            <a:ext cx="2286011" cy="228601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428B5CD-E52E-6841-05F7-0AC4C8A28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99" y="1109099"/>
            <a:ext cx="2760882" cy="27608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F75CF1B-D436-4313-339D-D2CBD2472B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1942" y="3753955"/>
            <a:ext cx="2286010" cy="228601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1B84630-7D87-4B11-61B8-A8B745918D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20518" y="1245720"/>
            <a:ext cx="2487640" cy="24876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2EFC339-6747-B37C-DFD0-9B70380E13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8466" y="3573470"/>
            <a:ext cx="3810000" cy="3314700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AAED77AA-695A-C755-79AE-E6EF476EB954}"/>
              </a:ext>
            </a:extLst>
          </p:cNvPr>
          <p:cNvGrpSpPr/>
          <p:nvPr/>
        </p:nvGrpSpPr>
        <p:grpSpPr>
          <a:xfrm>
            <a:off x="4256965" y="600085"/>
            <a:ext cx="3174620" cy="696208"/>
            <a:chOff x="4256965" y="407065"/>
            <a:chExt cx="3174620" cy="646331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57D9683-695A-9A07-28FB-3539DC4256EB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25" name="Picture 2">
              <a:hlinkClick r:id="rId8"/>
              <a:extLst>
                <a:ext uri="{FF2B5EF4-FFF2-40B4-BE49-F238E27FC236}">
                  <a16:creationId xmlns:a16="http://schemas.microsoft.com/office/drawing/2014/main" id="{A944AD2A-5FBC-A1A4-D049-B80A77C5C3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926222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3000"/>
          </a:blip>
          <a:srcRect t="15709" r="-1" b="-1"/>
          <a:stretch/>
        </p:blipFill>
        <p:spPr>
          <a:xfrm>
            <a:off x="3068" y="-501"/>
            <a:ext cx="12188932" cy="6857990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B9F38C3-3880-BF2C-4251-BBF77AB7D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601" y="916622"/>
            <a:ext cx="2693133" cy="531711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7B4DE4-AB5C-B56B-EA99-BA24A3B7A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86" y="916622"/>
            <a:ext cx="2557463" cy="5317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BE8679-3AD0-46B1-62E0-76D4C65DC558}"/>
              </a:ext>
            </a:extLst>
          </p:cNvPr>
          <p:cNvSpPr txBox="1"/>
          <p:nvPr/>
        </p:nvSpPr>
        <p:spPr>
          <a:xfrm>
            <a:off x="3410705" y="1833745"/>
            <a:ext cx="4921039" cy="4247317"/>
          </a:xfrm>
          <a:prstGeom prst="rect">
            <a:avLst/>
          </a:prstGeom>
          <a:solidFill>
            <a:schemeClr val="tx1">
              <a:alpha val="13058"/>
            </a:schemeClr>
          </a:solidFill>
          <a:effectLst>
            <a:outerShdw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ko-Kore-KR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ko-Kore-KR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ko-Kore-KR" dirty="0">
                <a:solidFill>
                  <a:schemeClr val="bg1"/>
                </a:solidFill>
              </a:rPr>
              <a:t>templates</a:t>
            </a:r>
            <a:r>
              <a:rPr kumimoji="1" lang="ko-KR" altLang="en-US" dirty="0">
                <a:solidFill>
                  <a:schemeClr val="bg1"/>
                </a:solidFill>
              </a:rPr>
              <a:t>폴더 안에 </a:t>
            </a:r>
            <a:r>
              <a:rPr kumimoji="1" lang="en-US" altLang="ko-Kore-KR" dirty="0">
                <a:solidFill>
                  <a:schemeClr val="bg1"/>
                </a:solidFill>
              </a:rPr>
              <a:t>main.html</a:t>
            </a:r>
            <a:r>
              <a:rPr kumimoji="1" lang="ko-KR" altLang="en-US" dirty="0">
                <a:solidFill>
                  <a:schemeClr val="bg1"/>
                </a:solidFill>
              </a:rPr>
              <a:t>과 </a:t>
            </a:r>
            <a:r>
              <a:rPr kumimoji="1" lang="en-US" altLang="ko-KR" dirty="0">
                <a:solidFill>
                  <a:schemeClr val="bg1"/>
                </a:solidFill>
              </a:rPr>
              <a:t>map.html</a:t>
            </a:r>
            <a:r>
              <a:rPr kumimoji="1" lang="ko-KR" altLang="en-US" dirty="0">
                <a:solidFill>
                  <a:schemeClr val="bg1"/>
                </a:solidFill>
              </a:rPr>
              <a:t> 공용으로 사용</a:t>
            </a:r>
            <a:r>
              <a:rPr kumimoji="1" lang="en-US" altLang="ko-KR" dirty="0">
                <a:solidFill>
                  <a:schemeClr val="bg1"/>
                </a:solidFill>
              </a:rPr>
              <a:t>, </a:t>
            </a:r>
            <a:r>
              <a:rPr kumimoji="1" lang="ko-KR" altLang="en-US" dirty="0">
                <a:solidFill>
                  <a:schemeClr val="bg1"/>
                </a:solidFill>
              </a:rPr>
              <a:t>그 외에 </a:t>
            </a:r>
            <a:r>
              <a:rPr kumimoji="1" lang="en-US" altLang="ko-KR" dirty="0">
                <a:solidFill>
                  <a:schemeClr val="bg1"/>
                </a:solidFill>
              </a:rPr>
              <a:t>html</a:t>
            </a:r>
            <a:r>
              <a:rPr kumimoji="1" lang="ko-KR" altLang="en-US" dirty="0">
                <a:solidFill>
                  <a:schemeClr val="bg1"/>
                </a:solidFill>
              </a:rPr>
              <a:t>파일은 개별 구현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ko-KR" dirty="0">
                <a:solidFill>
                  <a:schemeClr val="bg1"/>
                </a:solidFill>
              </a:rPr>
              <a:t>static</a:t>
            </a:r>
            <a:r>
              <a:rPr kumimoji="1" lang="ko-KR" altLang="en-US" dirty="0">
                <a:solidFill>
                  <a:schemeClr val="bg1"/>
                </a:solidFill>
              </a:rPr>
              <a:t> 폴더안에 </a:t>
            </a:r>
            <a:r>
              <a:rPr kumimoji="1" lang="en-US" altLang="ko-KR" dirty="0">
                <a:solidFill>
                  <a:schemeClr val="bg1"/>
                </a:solidFill>
              </a:rPr>
              <a:t>css, data, img, js,</a:t>
            </a:r>
            <a:r>
              <a:rPr kumimoji="1" lang="ko-KR" altLang="en-US" dirty="0">
                <a:solidFill>
                  <a:schemeClr val="bg1"/>
                </a:solidFill>
              </a:rPr>
              <a:t> </a:t>
            </a:r>
            <a:r>
              <a:rPr kumimoji="1" lang="en-US" altLang="ko-KR" dirty="0">
                <a:solidFill>
                  <a:schemeClr val="bg1"/>
                </a:solidFill>
              </a:rPr>
              <a:t>video </a:t>
            </a:r>
            <a:r>
              <a:rPr kumimoji="1" lang="ko-KR" altLang="en-US" dirty="0">
                <a:solidFill>
                  <a:schemeClr val="bg1"/>
                </a:solidFill>
              </a:rPr>
              <a:t>폴더를 생성하여 관리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ko-KR" altLang="en-US" dirty="0">
                <a:solidFill>
                  <a:schemeClr val="bg1"/>
                </a:solidFill>
              </a:rPr>
              <a:t>컨트롤러 역할을 하는 </a:t>
            </a:r>
            <a:r>
              <a:rPr kumimoji="1" lang="en-US" altLang="ko-KR" dirty="0">
                <a:solidFill>
                  <a:schemeClr val="bg1"/>
                </a:solidFill>
              </a:rPr>
              <a:t>server.py</a:t>
            </a:r>
            <a:r>
              <a:rPr kumimoji="1" lang="ko-KR" altLang="en-US" dirty="0">
                <a:solidFill>
                  <a:schemeClr val="bg1"/>
                </a:solidFill>
              </a:rPr>
              <a:t>를 실행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kumimoji="1" lang="en-US" altLang="ko-KR" dirty="0">
                <a:solidFill>
                  <a:schemeClr val="bg1"/>
                </a:solidFill>
              </a:rPr>
              <a:t>data</a:t>
            </a:r>
            <a:r>
              <a:rPr kumimoji="1" lang="ko-KR" altLang="en-US" dirty="0">
                <a:solidFill>
                  <a:schemeClr val="bg1"/>
                </a:solidFill>
              </a:rPr>
              <a:t>폴더 안에 각각 크롤링한 데이터를 엑셀 파일로 만들어 저장</a:t>
            </a:r>
            <a:endParaRPr kumimoji="1"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endParaRPr kumimoji="1" lang="en-US" altLang="ko-KR" dirty="0"/>
          </a:p>
          <a:p>
            <a:endParaRPr kumimoji="1" lang="ko-Kore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3477AF-F9C8-02F7-15F7-BBC3832C414D}"/>
              </a:ext>
            </a:extLst>
          </p:cNvPr>
          <p:cNvSpPr txBox="1"/>
          <p:nvPr/>
        </p:nvSpPr>
        <p:spPr>
          <a:xfrm>
            <a:off x="3968179" y="1300668"/>
            <a:ext cx="3654546" cy="4001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chemeClr val="bg1"/>
                </a:solidFill>
              </a:rPr>
              <a:t>프로젝트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가시화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D4EBBB1-D82A-805A-D988-533224E00C18}"/>
              </a:ext>
            </a:extLst>
          </p:cNvPr>
          <p:cNvGrpSpPr/>
          <p:nvPr/>
        </p:nvGrpSpPr>
        <p:grpSpPr>
          <a:xfrm>
            <a:off x="4256965" y="600085"/>
            <a:ext cx="3174620" cy="696208"/>
            <a:chOff x="4256965" y="407065"/>
            <a:chExt cx="3174620" cy="64633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00AAE7B-3CC2-5F87-318D-E5E7F1B1ED06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>
              <a:hlinkClick r:id="rId6"/>
              <a:extLst>
                <a:ext uri="{FF2B5EF4-FFF2-40B4-BE49-F238E27FC236}">
                  <a16:creationId xmlns:a16="http://schemas.microsoft.com/office/drawing/2014/main" id="{54155898-E57F-C23C-3FA3-6A788F477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4487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3068" y="-3221"/>
            <a:ext cx="12188932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5E66B-A982-CF14-6C45-BEF9E9034D76}"/>
              </a:ext>
            </a:extLst>
          </p:cNvPr>
          <p:cNvSpPr txBox="1"/>
          <p:nvPr/>
        </p:nvSpPr>
        <p:spPr>
          <a:xfrm>
            <a:off x="1057276" y="2964109"/>
            <a:ext cx="87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   </a:t>
            </a:r>
            <a:r>
              <a:rPr kumimoji="1" lang="en-US" altLang="ko-KR" sz="5400" b="1" dirty="0">
                <a:solidFill>
                  <a:schemeClr val="bg1"/>
                </a:solidFill>
              </a:rPr>
              <a:t>4.</a:t>
            </a:r>
            <a:r>
              <a:rPr kumimoji="1" lang="ko-KR" altLang="en-US" sz="5400" b="1" dirty="0">
                <a:solidFill>
                  <a:schemeClr val="bg1"/>
                </a:solidFill>
              </a:rPr>
              <a:t> 주요 기능 화면 </a:t>
            </a:r>
            <a:endParaRPr kumimoji="1" lang="ko-Kore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6A01A94-5371-69B9-5846-A0BB23549463}"/>
              </a:ext>
            </a:extLst>
          </p:cNvPr>
          <p:cNvCxnSpPr>
            <a:cxnSpLocks/>
            <a:endCxn id="58" idx="3"/>
          </p:cNvCxnSpPr>
          <p:nvPr/>
        </p:nvCxnSpPr>
        <p:spPr>
          <a:xfrm flipV="1">
            <a:off x="8558213" y="3425774"/>
            <a:ext cx="3633787" cy="3226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C159B8E-7495-74C9-9432-077A1A2440ED}"/>
              </a:ext>
            </a:extLst>
          </p:cNvPr>
          <p:cNvCxnSpPr>
            <a:cxnSpLocks/>
          </p:cNvCxnSpPr>
          <p:nvPr/>
        </p:nvCxnSpPr>
        <p:spPr>
          <a:xfrm>
            <a:off x="1" y="3429000"/>
            <a:ext cx="291464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8B79247-66E8-5A0C-3641-B9FB63A840B0}"/>
              </a:ext>
            </a:extLst>
          </p:cNvPr>
          <p:cNvGrpSpPr/>
          <p:nvPr/>
        </p:nvGrpSpPr>
        <p:grpSpPr>
          <a:xfrm>
            <a:off x="4256965" y="600081"/>
            <a:ext cx="3174620" cy="696208"/>
            <a:chOff x="4256965" y="407065"/>
            <a:chExt cx="3174620" cy="64633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2B267A9-1BEF-4D42-CA99-1A94B1E7AA38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>
              <a:hlinkClick r:id="rId3"/>
              <a:extLst>
                <a:ext uri="{FF2B5EF4-FFF2-40B4-BE49-F238E27FC236}">
                  <a16:creationId xmlns:a16="http://schemas.microsoft.com/office/drawing/2014/main" id="{2E121688-35CB-2A7A-638B-0A63D4E70C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498177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3000"/>
          </a:blip>
          <a:srcRect t="15709" r="-1" b="-1"/>
          <a:stretch/>
        </p:blipFill>
        <p:spPr>
          <a:xfrm>
            <a:off x="3068" y="0"/>
            <a:ext cx="12188932" cy="6857990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A256CD3C-C3AD-2B1C-4B3C-9877BDA17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737" y="2012424"/>
            <a:ext cx="7580769" cy="3705919"/>
          </a:xfrm>
          <a:prstGeom prst="rect">
            <a:avLst/>
          </a:prstGeom>
          <a:ln w="31750">
            <a:noFill/>
            <a:prstDash val="dash"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32AF4-E477-CDAB-A393-FA6483E77062}"/>
              </a:ext>
            </a:extLst>
          </p:cNvPr>
          <p:cNvSpPr txBox="1"/>
          <p:nvPr/>
        </p:nvSpPr>
        <p:spPr>
          <a:xfrm>
            <a:off x="1028700" y="772122"/>
            <a:ext cx="207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</a:rPr>
              <a:t>&gt;&gt;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</a:t>
            </a:r>
            <a:r>
              <a:rPr kumimoji="1" lang="ko-Kore-KR" altLang="en-US" sz="2000" b="1" dirty="0">
                <a:solidFill>
                  <a:schemeClr val="bg1"/>
                </a:solidFill>
              </a:rPr>
              <a:t>메인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1E70A7B-1F5E-E636-41AA-93DB3477DE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0847" y="1245911"/>
            <a:ext cx="2845216" cy="255340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58872F8-9265-9427-F015-058A842F2835}"/>
              </a:ext>
            </a:extLst>
          </p:cNvPr>
          <p:cNvSpPr/>
          <p:nvPr/>
        </p:nvSpPr>
        <p:spPr>
          <a:xfrm>
            <a:off x="3485690" y="2839562"/>
            <a:ext cx="2126337" cy="1919498"/>
          </a:xfrm>
          <a:prstGeom prst="ellipse">
            <a:avLst/>
          </a:prstGeom>
          <a:noFill/>
          <a:ln w="317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B3B0D39-76BC-FDE2-45E8-7E17BFB314FF}"/>
              </a:ext>
            </a:extLst>
          </p:cNvPr>
          <p:cNvCxnSpPr>
            <a:cxnSpLocks/>
            <a:stCxn id="6" idx="6"/>
          </p:cNvCxnSpPr>
          <p:nvPr/>
        </p:nvCxnSpPr>
        <p:spPr>
          <a:xfrm flipV="1">
            <a:off x="5612027" y="2605029"/>
            <a:ext cx="3290962" cy="1194282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래픽 9" descr="커서 단색으로 채워진">
            <a:extLst>
              <a:ext uri="{FF2B5EF4-FFF2-40B4-BE49-F238E27FC236}">
                <a16:creationId xmlns:a16="http://schemas.microsoft.com/office/drawing/2014/main" id="{2C67B685-159D-D059-AE6B-F1B86A2EBA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341790" y="3793198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050B50E-9D9D-DCEC-F7A4-0DF04346EFE6}"/>
              </a:ext>
            </a:extLst>
          </p:cNvPr>
          <p:cNvSpPr txBox="1"/>
          <p:nvPr/>
        </p:nvSpPr>
        <p:spPr>
          <a:xfrm>
            <a:off x="6096001" y="4546678"/>
            <a:ext cx="61887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sz="2400" b="1" dirty="0">
                <a:solidFill>
                  <a:schemeClr val="bg1"/>
                </a:solidFill>
              </a:rPr>
              <a:t>커서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 누르면 세계지도 페이지로 이동</a:t>
            </a:r>
            <a:endParaRPr kumimoji="1" lang="ko-Kore-KR" altLang="en-US" sz="2400" b="1" dirty="0">
              <a:solidFill>
                <a:schemeClr val="bg1"/>
              </a:solidFill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2FC5B086-3BF5-E52D-0566-ED7E72F14F3A}"/>
              </a:ext>
            </a:extLst>
          </p:cNvPr>
          <p:cNvGrpSpPr/>
          <p:nvPr/>
        </p:nvGrpSpPr>
        <p:grpSpPr>
          <a:xfrm>
            <a:off x="4256965" y="585792"/>
            <a:ext cx="3174620" cy="696208"/>
            <a:chOff x="4256965" y="407065"/>
            <a:chExt cx="317462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5934E9BB-6650-A3EE-F693-97FBE099454C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8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6" name="Picture 2">
              <a:hlinkClick r:id="rId8"/>
              <a:extLst>
                <a:ext uri="{FF2B5EF4-FFF2-40B4-BE49-F238E27FC236}">
                  <a16:creationId xmlns:a16="http://schemas.microsoft.com/office/drawing/2014/main" id="{1A58924F-8A05-5F8B-0F7E-2C0E05E4AA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948310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3000"/>
          </a:blip>
          <a:srcRect t="15709" r="-1" b="-1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32AF4-E477-CDAB-A393-FA6483E77062}"/>
              </a:ext>
            </a:extLst>
          </p:cNvPr>
          <p:cNvSpPr txBox="1"/>
          <p:nvPr/>
        </p:nvSpPr>
        <p:spPr>
          <a:xfrm>
            <a:off x="1028700" y="772122"/>
            <a:ext cx="207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</a:rPr>
              <a:t>&gt;&gt;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</a:t>
            </a:r>
            <a:r>
              <a:rPr kumimoji="1" lang="ko-Kore-KR" altLang="en-US" sz="2000" b="1" dirty="0">
                <a:solidFill>
                  <a:schemeClr val="bg1"/>
                </a:solidFill>
              </a:rPr>
              <a:t>세계지도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050B50E-9D9D-DCEC-F7A4-0DF04346EFE6}"/>
              </a:ext>
            </a:extLst>
          </p:cNvPr>
          <p:cNvSpPr txBox="1"/>
          <p:nvPr/>
        </p:nvSpPr>
        <p:spPr>
          <a:xfrm>
            <a:off x="2193132" y="6150315"/>
            <a:ext cx="8517848" cy="461665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ko-KR" altLang="en-US" sz="2400" b="1" dirty="0">
                <a:solidFill>
                  <a:schemeClr val="bg1"/>
                </a:solidFill>
              </a:rPr>
              <a:t>전체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-1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단계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-2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단계</a:t>
            </a:r>
            <a:r>
              <a:rPr kumimoji="1" lang="en-US" altLang="ko-KR" sz="2400" b="1" dirty="0">
                <a:solidFill>
                  <a:schemeClr val="bg1"/>
                </a:solidFill>
              </a:rPr>
              <a:t>-</a:t>
            </a:r>
            <a:r>
              <a:rPr kumimoji="1" lang="ko-KR" altLang="en-US" sz="2400" b="1" dirty="0">
                <a:solidFill>
                  <a:schemeClr val="bg1"/>
                </a:solidFill>
              </a:rPr>
              <a:t>특별단계 단계별로 지도화 하여 구현 </a:t>
            </a:r>
            <a:endParaRPr kumimoji="1" lang="ko-Kore-KR" altLang="en-US" sz="2400" b="1" dirty="0">
              <a:solidFill>
                <a:schemeClr val="bg1"/>
              </a:solidFill>
            </a:endParaRPr>
          </a:p>
        </p:txBody>
      </p:sp>
      <p:pic>
        <p:nvPicPr>
          <p:cNvPr id="9" name="그림 8" descr="지도이(가) 표시된 사진&#10;&#10;자동 생성된 설명">
            <a:extLst>
              <a:ext uri="{FF2B5EF4-FFF2-40B4-BE49-F238E27FC236}">
                <a16:creationId xmlns:a16="http://schemas.microsoft.com/office/drawing/2014/main" id="{E480FD94-0C77-14D3-B298-98BE4B59A2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364" y="1290612"/>
            <a:ext cx="10658474" cy="4795265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58872F8-9265-9427-F015-058A842F2835}"/>
              </a:ext>
            </a:extLst>
          </p:cNvPr>
          <p:cNvSpPr/>
          <p:nvPr/>
        </p:nvSpPr>
        <p:spPr>
          <a:xfrm>
            <a:off x="1972924" y="1670390"/>
            <a:ext cx="8249798" cy="522920"/>
          </a:xfrm>
          <a:prstGeom prst="ellipse">
            <a:avLst/>
          </a:prstGeom>
          <a:noFill/>
          <a:ln w="31750">
            <a:solidFill>
              <a:schemeClr val="accent4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5B3B0D39-76BC-FDE2-45E8-7E17BFB314FF}"/>
              </a:ext>
            </a:extLst>
          </p:cNvPr>
          <p:cNvCxnSpPr>
            <a:cxnSpLocks/>
          </p:cNvCxnSpPr>
          <p:nvPr/>
        </p:nvCxnSpPr>
        <p:spPr>
          <a:xfrm>
            <a:off x="3059616" y="2193310"/>
            <a:ext cx="40772" cy="3936028"/>
          </a:xfrm>
          <a:prstGeom prst="straightConnector1">
            <a:avLst/>
          </a:prstGeom>
          <a:ln w="31750">
            <a:solidFill>
              <a:schemeClr val="accent4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3415E8A-EF0F-E24E-A9C1-8614A00B7E53}"/>
              </a:ext>
            </a:extLst>
          </p:cNvPr>
          <p:cNvGrpSpPr/>
          <p:nvPr/>
        </p:nvGrpSpPr>
        <p:grpSpPr>
          <a:xfrm>
            <a:off x="4256965" y="600085"/>
            <a:ext cx="3174620" cy="696208"/>
            <a:chOff x="4256965" y="407065"/>
            <a:chExt cx="3174620" cy="646331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8F0CC083-F55A-9B6C-ECF1-B181CEC50AC7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8" name="Picture 2">
              <a:hlinkClick r:id="rId5"/>
              <a:extLst>
                <a:ext uri="{FF2B5EF4-FFF2-40B4-BE49-F238E27FC236}">
                  <a16:creationId xmlns:a16="http://schemas.microsoft.com/office/drawing/2014/main" id="{BB907510-8D11-678C-3EED-55D88143E2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03708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3000"/>
          </a:blip>
          <a:srcRect t="15709" r="-1" b="-1"/>
          <a:stretch/>
        </p:blipFill>
        <p:spPr>
          <a:xfrm>
            <a:off x="0" y="0"/>
            <a:ext cx="12188932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32AF4-E477-CDAB-A393-FA6483E77062}"/>
              </a:ext>
            </a:extLst>
          </p:cNvPr>
          <p:cNvSpPr txBox="1"/>
          <p:nvPr/>
        </p:nvSpPr>
        <p:spPr>
          <a:xfrm>
            <a:off x="1028700" y="772122"/>
            <a:ext cx="207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</a:rPr>
              <a:t>&gt;&gt;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</a:t>
            </a:r>
            <a:r>
              <a:rPr kumimoji="1" lang="ko-Kore-KR" altLang="en-US" sz="2000" b="1" dirty="0">
                <a:solidFill>
                  <a:schemeClr val="bg1"/>
                </a:solidFill>
              </a:rPr>
              <a:t>키워드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9859560-78AF-EBAB-CBFC-413185EFC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974" y="1421929"/>
            <a:ext cx="8234115" cy="4014131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00B2FA-FC42-1096-C27D-63833F37D7C3}"/>
              </a:ext>
            </a:extLst>
          </p:cNvPr>
          <p:cNvGrpSpPr/>
          <p:nvPr/>
        </p:nvGrpSpPr>
        <p:grpSpPr>
          <a:xfrm>
            <a:off x="4256965" y="585797"/>
            <a:ext cx="3174620" cy="696208"/>
            <a:chOff x="4256965" y="407065"/>
            <a:chExt cx="3174620" cy="64633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D05C13A6-C14C-20B2-6A38-2408E2726808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6" name="Picture 2">
              <a:hlinkClick r:id="rId5"/>
              <a:extLst>
                <a:ext uri="{FF2B5EF4-FFF2-40B4-BE49-F238E27FC236}">
                  <a16:creationId xmlns:a16="http://schemas.microsoft.com/office/drawing/2014/main" id="{69FC9A80-B4DF-0DC3-F748-11AF4F9A60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0A7A0BC2-481C-2858-658C-66B820812E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3779" y="585797"/>
            <a:ext cx="3465773" cy="3011093"/>
          </a:xfrm>
          <a:prstGeom prst="rect">
            <a:avLst/>
          </a:prstGeom>
        </p:spPr>
      </p:pic>
      <p:pic>
        <p:nvPicPr>
          <p:cNvPr id="23" name="그래픽 22" descr="배지 1 단색으로 채워진">
            <a:extLst>
              <a:ext uri="{FF2B5EF4-FFF2-40B4-BE49-F238E27FC236}">
                <a16:creationId xmlns:a16="http://schemas.microsoft.com/office/drawing/2014/main" id="{EF881A5D-8792-A5F4-2C67-4BE508CED8F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8996" y="1884630"/>
            <a:ext cx="613452" cy="613452"/>
          </a:xfrm>
          <a:prstGeom prst="rect">
            <a:avLst/>
          </a:prstGeom>
        </p:spPr>
      </p:pic>
      <p:pic>
        <p:nvPicPr>
          <p:cNvPr id="25" name="그래픽 24" descr="배지 단색으로 채워진">
            <a:extLst>
              <a:ext uri="{FF2B5EF4-FFF2-40B4-BE49-F238E27FC236}">
                <a16:creationId xmlns:a16="http://schemas.microsoft.com/office/drawing/2014/main" id="{D9B9B4B7-E59C-FCE1-1604-A4CE28EC810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632482" y="349519"/>
            <a:ext cx="690834" cy="69083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6EB9EFF-25D3-C167-F332-09BF3BAA9B0C}"/>
              </a:ext>
            </a:extLst>
          </p:cNvPr>
          <p:cNvSpPr txBox="1"/>
          <p:nvPr/>
        </p:nvSpPr>
        <p:spPr>
          <a:xfrm>
            <a:off x="8385540" y="164853"/>
            <a:ext cx="2871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>
                <a:solidFill>
                  <a:schemeClr val="bg1"/>
                </a:solidFill>
              </a:rPr>
              <a:t>국기</a:t>
            </a:r>
            <a:r>
              <a:rPr kumimoji="1" lang="ko-KR" altLang="en-US">
                <a:solidFill>
                  <a:schemeClr val="bg1"/>
                </a:solidFill>
              </a:rPr>
              <a:t> </a:t>
            </a:r>
            <a:r>
              <a:rPr kumimoji="1" lang="ko-KR" altLang="en-US" dirty="0">
                <a:solidFill>
                  <a:schemeClr val="bg1"/>
                </a:solidFill>
              </a:rPr>
              <a:t>클릭하면 그래프 </a:t>
            </a:r>
            <a:endParaRPr kumimoji="1" lang="ko-Kore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1080CAD-0771-6C6B-C635-CB5BF3E821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5996" y="2994446"/>
            <a:ext cx="6008185" cy="3525856"/>
          </a:xfrm>
          <a:prstGeom prst="rect">
            <a:avLst/>
          </a:prstGeom>
        </p:spPr>
      </p:pic>
      <p:pic>
        <p:nvPicPr>
          <p:cNvPr id="27" name="그래픽 26" descr="배지 3 단색으로 채워진">
            <a:extLst>
              <a:ext uri="{FF2B5EF4-FFF2-40B4-BE49-F238E27FC236}">
                <a16:creationId xmlns:a16="http://schemas.microsoft.com/office/drawing/2014/main" id="{4407596B-C9F5-0B17-80A7-10CBE44F62C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75284" y="3094370"/>
            <a:ext cx="669248" cy="66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366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3000"/>
          </a:blip>
          <a:srcRect t="15709" r="-1" b="-1"/>
          <a:stretch/>
        </p:blipFill>
        <p:spPr>
          <a:xfrm>
            <a:off x="3068" y="-6254"/>
            <a:ext cx="12188932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32AF4-E477-CDAB-A393-FA6483E77062}"/>
              </a:ext>
            </a:extLst>
          </p:cNvPr>
          <p:cNvSpPr txBox="1"/>
          <p:nvPr/>
        </p:nvSpPr>
        <p:spPr>
          <a:xfrm>
            <a:off x="1028700" y="772122"/>
            <a:ext cx="207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</a:rPr>
              <a:t>&gt;&gt;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맵 마커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1AD38F8-4177-8950-1AE5-3BF6B6DF6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036" y="1839498"/>
            <a:ext cx="8499771" cy="413454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E23A9AE-138F-1EC5-60C8-AB80A4F68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59309" y="972177"/>
            <a:ext cx="2179245" cy="3077903"/>
          </a:xfrm>
          <a:prstGeom prst="rect">
            <a:avLst/>
          </a:prstGeom>
        </p:spPr>
      </p:pic>
      <p:cxnSp>
        <p:nvCxnSpPr>
          <p:cNvPr id="13" name="직선 연결선[R] 12">
            <a:extLst>
              <a:ext uri="{FF2B5EF4-FFF2-40B4-BE49-F238E27FC236}">
                <a16:creationId xmlns:a16="http://schemas.microsoft.com/office/drawing/2014/main" id="{AECBB753-AC6C-33C0-0978-87A6BB31D8D8}"/>
              </a:ext>
            </a:extLst>
          </p:cNvPr>
          <p:cNvCxnSpPr>
            <a:cxnSpLocks/>
          </p:cNvCxnSpPr>
          <p:nvPr/>
        </p:nvCxnSpPr>
        <p:spPr>
          <a:xfrm flipV="1">
            <a:off x="3543300" y="2511128"/>
            <a:ext cx="5816009" cy="1318838"/>
          </a:xfrm>
          <a:prstGeom prst="line">
            <a:avLst/>
          </a:prstGeom>
          <a:ln w="34925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2D32127-3672-4F38-338F-A30CF9A5DE6F}"/>
              </a:ext>
            </a:extLst>
          </p:cNvPr>
          <p:cNvSpPr txBox="1"/>
          <p:nvPr/>
        </p:nvSpPr>
        <p:spPr>
          <a:xfrm>
            <a:off x="7364962" y="4674568"/>
            <a:ext cx="46196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chemeClr val="bg1"/>
                </a:solidFill>
              </a:rPr>
              <a:t>각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나라</a:t>
            </a:r>
            <a:r>
              <a:rPr kumimoji="1" lang="ko-Kore-KR" altLang="en-US" sz="2000" b="1" dirty="0">
                <a:solidFill>
                  <a:schemeClr val="bg1"/>
                </a:solidFill>
              </a:rPr>
              <a:t>의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마커를 누르면 한국인 관광객 수가 나타남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26EEA8F-9D4F-4E3A-282A-4DE3CBCC96CA}"/>
              </a:ext>
            </a:extLst>
          </p:cNvPr>
          <p:cNvGrpSpPr/>
          <p:nvPr/>
        </p:nvGrpSpPr>
        <p:grpSpPr>
          <a:xfrm>
            <a:off x="4256965" y="585797"/>
            <a:ext cx="3174620" cy="696208"/>
            <a:chOff x="4256965" y="407065"/>
            <a:chExt cx="3174620" cy="64633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A9B227E6-41F2-366D-441A-05E3D5D757F0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2">
              <a:hlinkClick r:id="rId6"/>
              <a:extLst>
                <a:ext uri="{FF2B5EF4-FFF2-40B4-BE49-F238E27FC236}">
                  <a16:creationId xmlns:a16="http://schemas.microsoft.com/office/drawing/2014/main" id="{3F1D253D-9837-CCD1-33B2-A147A0D3F7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13109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3000"/>
          </a:blip>
          <a:srcRect t="15709" r="-1" b="-1"/>
          <a:stretch/>
        </p:blipFill>
        <p:spPr>
          <a:xfrm>
            <a:off x="3068" y="-6254"/>
            <a:ext cx="12188932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9332AF4-E477-CDAB-A393-FA6483E77062}"/>
              </a:ext>
            </a:extLst>
          </p:cNvPr>
          <p:cNvSpPr txBox="1"/>
          <p:nvPr/>
        </p:nvSpPr>
        <p:spPr>
          <a:xfrm>
            <a:off x="1028700" y="772122"/>
            <a:ext cx="2071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b="1" dirty="0">
                <a:solidFill>
                  <a:schemeClr val="bg1"/>
                </a:solidFill>
              </a:rPr>
              <a:t>&gt;&gt;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드라이브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D32127-3672-4F38-338F-A30CF9A5DE6F}"/>
              </a:ext>
            </a:extLst>
          </p:cNvPr>
          <p:cNvSpPr txBox="1"/>
          <p:nvPr/>
        </p:nvSpPr>
        <p:spPr>
          <a:xfrm>
            <a:off x="1868577" y="6332790"/>
            <a:ext cx="80856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2000" b="1" dirty="0">
                <a:solidFill>
                  <a:schemeClr val="bg1"/>
                </a:solidFill>
              </a:rPr>
              <a:t>나라별 길거리를 여행 전 드라이브로 간접 체험하기 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F89EE82C-793A-34FB-BCB1-26C4D95AF9A0}"/>
              </a:ext>
            </a:extLst>
          </p:cNvPr>
          <p:cNvGrpSpPr/>
          <p:nvPr/>
        </p:nvGrpSpPr>
        <p:grpSpPr>
          <a:xfrm>
            <a:off x="4256965" y="571509"/>
            <a:ext cx="3174620" cy="696208"/>
            <a:chOff x="4256965" y="407065"/>
            <a:chExt cx="3174620" cy="64633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8DE235-8101-0F44-32EB-B24F8C84294D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22530" name="Picture 2">
              <a:hlinkClick r:id="rId4"/>
              <a:extLst>
                <a:ext uri="{FF2B5EF4-FFF2-40B4-BE49-F238E27FC236}">
                  <a16:creationId xmlns:a16="http://schemas.microsoft.com/office/drawing/2014/main" id="{D8E2DA63-40A3-E519-ADAC-10758B008F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그림 11" descr="텍스트, 도로, 하늘, 실외이(가) 표시된 사진&#10;&#10;자동 생성된 설명">
            <a:extLst>
              <a:ext uri="{FF2B5EF4-FFF2-40B4-BE49-F238E27FC236}">
                <a16:creationId xmlns:a16="http://schemas.microsoft.com/office/drawing/2014/main" id="{6E217EEF-215C-AAE6-08B7-628659F00F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186" y="1267717"/>
            <a:ext cx="10359627" cy="503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641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3068" y="-3221"/>
            <a:ext cx="12188932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5E66B-A982-CF14-6C45-BEF9E9034D76}"/>
              </a:ext>
            </a:extLst>
          </p:cNvPr>
          <p:cNvSpPr txBox="1"/>
          <p:nvPr/>
        </p:nvSpPr>
        <p:spPr>
          <a:xfrm>
            <a:off x="1057276" y="2964109"/>
            <a:ext cx="87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algun Gothic"/>
                <a:ea typeface="+mn-ea"/>
                <a:cs typeface="+mn-cs"/>
              </a:rPr>
              <a:t>   </a:t>
            </a:r>
            <a:r>
              <a:rPr kumimoji="1" lang="en-US" altLang="ko-KR" sz="5400" b="1" dirty="0">
                <a:solidFill>
                  <a:prstClr val="white"/>
                </a:solidFill>
                <a:latin typeface="Malgun Gothic"/>
              </a:rPr>
              <a:t>5.</a:t>
            </a:r>
            <a:r>
              <a:rPr kumimoji="1" lang="ko-KR" altLang="en-US" sz="5400" b="1" dirty="0">
                <a:solidFill>
                  <a:prstClr val="white"/>
                </a:solidFill>
                <a:latin typeface="Malgun Gothic"/>
              </a:rPr>
              <a:t> 느낀 점</a:t>
            </a:r>
            <a:r>
              <a:rPr kumimoji="1" lang="en-US" altLang="ko-KR" sz="5400" b="1" dirty="0">
                <a:solidFill>
                  <a:prstClr val="white"/>
                </a:solidFill>
                <a:latin typeface="Malgun Gothic"/>
              </a:rPr>
              <a:t>(</a:t>
            </a:r>
            <a:r>
              <a:rPr kumimoji="1" lang="ko-KR" altLang="en-US" sz="5400" b="1" dirty="0">
                <a:solidFill>
                  <a:prstClr val="white"/>
                </a:solidFill>
                <a:latin typeface="Malgun Gothic"/>
              </a:rPr>
              <a:t>아쉬운 점</a:t>
            </a:r>
            <a:r>
              <a:rPr kumimoji="1" lang="en-US" altLang="ko-KR" sz="5400" b="1" dirty="0">
                <a:solidFill>
                  <a:prstClr val="white"/>
                </a:solidFill>
                <a:latin typeface="Malgun Gothic"/>
              </a:rPr>
              <a:t>)</a:t>
            </a:r>
            <a:endParaRPr kumimoji="1" lang="ko-Kore-KR" altLang="en-US" sz="5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algun Gothic"/>
              <a:ea typeface="+mn-ea"/>
              <a:cs typeface="+mn-cs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6A01A94-5371-69B9-5846-A0BB23549463}"/>
              </a:ext>
            </a:extLst>
          </p:cNvPr>
          <p:cNvCxnSpPr>
            <a:cxnSpLocks/>
            <a:endCxn id="58" idx="3"/>
          </p:cNvCxnSpPr>
          <p:nvPr/>
        </p:nvCxnSpPr>
        <p:spPr>
          <a:xfrm>
            <a:off x="9101138" y="3425774"/>
            <a:ext cx="3090862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C159B8E-7495-74C9-9432-077A1A2440ED}"/>
              </a:ext>
            </a:extLst>
          </p:cNvPr>
          <p:cNvCxnSpPr>
            <a:cxnSpLocks/>
          </p:cNvCxnSpPr>
          <p:nvPr/>
        </p:nvCxnSpPr>
        <p:spPr>
          <a:xfrm>
            <a:off x="1" y="3429000"/>
            <a:ext cx="248602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264EC882-AEE9-F0A0-2F18-B199571AEE19}"/>
              </a:ext>
            </a:extLst>
          </p:cNvPr>
          <p:cNvGrpSpPr/>
          <p:nvPr/>
        </p:nvGrpSpPr>
        <p:grpSpPr>
          <a:xfrm>
            <a:off x="4256965" y="357189"/>
            <a:ext cx="3174620" cy="696208"/>
            <a:chOff x="4256965" y="407065"/>
            <a:chExt cx="3174620" cy="64633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B5F3829-2948-90DF-8B5E-C9637A2C3B4E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5" name="Picture 2">
              <a:hlinkClick r:id="rId3"/>
              <a:extLst>
                <a:ext uri="{FF2B5EF4-FFF2-40B4-BE49-F238E27FC236}">
                  <a16:creationId xmlns:a16="http://schemas.microsoft.com/office/drawing/2014/main" id="{33A58A97-3403-561D-622D-609F062172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0678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EBA45D8-CF43-E78B-D1C8-B5D573F0C0B5}"/>
              </a:ext>
            </a:extLst>
          </p:cNvPr>
          <p:cNvGrpSpPr/>
          <p:nvPr/>
        </p:nvGrpSpPr>
        <p:grpSpPr>
          <a:xfrm>
            <a:off x="972846" y="1048202"/>
            <a:ext cx="1768028" cy="2234149"/>
            <a:chOff x="486855" y="904886"/>
            <a:chExt cx="1768028" cy="22341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442BAD-E213-3372-6E25-17910FE8A202}"/>
                </a:ext>
              </a:extLst>
            </p:cNvPr>
            <p:cNvSpPr txBox="1"/>
            <p:nvPr/>
          </p:nvSpPr>
          <p:spPr>
            <a:xfrm>
              <a:off x="761252" y="2800481"/>
              <a:ext cx="1370536" cy="33855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3918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solidFill>
                    <a:schemeClr val="bg1"/>
                  </a:solidFill>
                </a:rPr>
                <a:t>권효선</a:t>
              </a:r>
              <a:r>
                <a:rPr kumimoji="1" lang="ko-KR" altLang="en-US" sz="1600" b="1" dirty="0">
                  <a:solidFill>
                    <a:schemeClr val="bg1"/>
                  </a:solidFill>
                </a:rPr>
                <a:t> </a:t>
              </a:r>
              <a:endParaRPr kumimoji="1" lang="en-US" altLang="ko-KR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그림 6" descr="옅은, 어두운이(가) 표시된 사진&#10;&#10;자동 생성된 설명">
              <a:extLst>
                <a:ext uri="{FF2B5EF4-FFF2-40B4-BE49-F238E27FC236}">
                  <a16:creationId xmlns:a16="http://schemas.microsoft.com/office/drawing/2014/main" id="{48E2E61B-ADC7-F2EB-4C1E-0D08303A1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11738">
              <a:off x="486855" y="904886"/>
              <a:ext cx="1768028" cy="1801705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CF855321-EEFF-EAA4-6420-0C45CAB59015}"/>
              </a:ext>
            </a:extLst>
          </p:cNvPr>
          <p:cNvGrpSpPr/>
          <p:nvPr/>
        </p:nvGrpSpPr>
        <p:grpSpPr>
          <a:xfrm>
            <a:off x="477841" y="3634712"/>
            <a:ext cx="1959795" cy="1871607"/>
            <a:chOff x="4349234" y="1267428"/>
            <a:chExt cx="1959795" cy="18716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F2C331-D1EF-4D64-8EAC-902ADB352E36}"/>
                </a:ext>
              </a:extLst>
            </p:cNvPr>
            <p:cNvSpPr txBox="1"/>
            <p:nvPr/>
          </p:nvSpPr>
          <p:spPr>
            <a:xfrm>
              <a:off x="4349234" y="2800481"/>
              <a:ext cx="1959795" cy="33855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3918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</a:rPr>
                <a:t>이윤빈</a:t>
              </a:r>
              <a:endParaRPr kumimoji="1" lang="en-US" altLang="ko-Kore-KR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 descr="인형, 장난감이(가) 표시된 사진&#10;&#10;자동 생성된 설명">
              <a:extLst>
                <a:ext uri="{FF2B5EF4-FFF2-40B4-BE49-F238E27FC236}">
                  <a16:creationId xmlns:a16="http://schemas.microsoft.com/office/drawing/2014/main" id="{63D4D4E9-FAAB-DAB4-AE8D-A985838A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02425">
              <a:off x="4535634" y="1267428"/>
              <a:ext cx="1529841" cy="1529841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18B7AAC0-C2D1-5D94-24F6-EB1EFA1B96E7}"/>
              </a:ext>
            </a:extLst>
          </p:cNvPr>
          <p:cNvGrpSpPr/>
          <p:nvPr/>
        </p:nvGrpSpPr>
        <p:grpSpPr>
          <a:xfrm>
            <a:off x="5993489" y="3798446"/>
            <a:ext cx="1370536" cy="1777165"/>
            <a:chOff x="5993489" y="3798446"/>
            <a:chExt cx="1370536" cy="17771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CE6F58-5520-4F07-768A-F0ABCDD428A1}"/>
                </a:ext>
              </a:extLst>
            </p:cNvPr>
            <p:cNvSpPr txBox="1"/>
            <p:nvPr/>
          </p:nvSpPr>
          <p:spPr>
            <a:xfrm>
              <a:off x="5993489" y="5237057"/>
              <a:ext cx="1370536" cy="33855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3918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solidFill>
                    <a:schemeClr val="bg1"/>
                  </a:solidFill>
                </a:rPr>
                <a:t>엄하윤</a:t>
              </a:r>
              <a:r>
                <a:rPr kumimoji="1" lang="ko-KR" altLang="en-US" sz="1600" b="1" dirty="0">
                  <a:solidFill>
                    <a:schemeClr val="bg1"/>
                  </a:solidFill>
                </a:rPr>
                <a:t> </a:t>
              </a:r>
              <a:endParaRPr kumimoji="1" lang="en-US" altLang="ko-KR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ABD8A89-8F6C-1B6A-718A-C195A096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80" r="4980"/>
            <a:stretch/>
          </p:blipFill>
          <p:spPr>
            <a:xfrm>
              <a:off x="6062562" y="3798446"/>
              <a:ext cx="1114773" cy="1220851"/>
            </a:xfrm>
            <a:prstGeom prst="rect">
              <a:avLst/>
            </a:prstGeom>
          </p:spPr>
        </p:pic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F62094-7647-3B63-9557-2758F3A6B0B5}"/>
              </a:ext>
            </a:extLst>
          </p:cNvPr>
          <p:cNvGrpSpPr/>
          <p:nvPr/>
        </p:nvGrpSpPr>
        <p:grpSpPr>
          <a:xfrm>
            <a:off x="4256965" y="585797"/>
            <a:ext cx="3174620" cy="696208"/>
            <a:chOff x="4256965" y="407065"/>
            <a:chExt cx="3174620" cy="64633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B70B1C-862F-7BC4-B569-83A63A210E67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20" name="Picture 2">
              <a:hlinkClick r:id="rId6"/>
              <a:extLst>
                <a:ext uri="{FF2B5EF4-FFF2-40B4-BE49-F238E27FC236}">
                  <a16:creationId xmlns:a16="http://schemas.microsoft.com/office/drawing/2014/main" id="{69D7763D-2628-5230-07A1-402A50179A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C9C8265D-9C22-F75F-1C20-1F367BE96CA9}"/>
              </a:ext>
            </a:extLst>
          </p:cNvPr>
          <p:cNvSpPr txBox="1"/>
          <p:nvPr/>
        </p:nvSpPr>
        <p:spPr>
          <a:xfrm>
            <a:off x="2862375" y="1758895"/>
            <a:ext cx="7559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기간을 정해 데이터를 실시간으로 정제된 키워드를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		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보여주는 것을 하고 싶었지만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endParaRPr kumimoji="1" lang="ko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정제된 데이터를 따로 엑셀화 하여 그 부분을 보여주는 것으로 끝남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5B957F-5C52-D448-0220-C56CECFFA42C}"/>
              </a:ext>
            </a:extLst>
          </p:cNvPr>
          <p:cNvSpPr txBox="1"/>
          <p:nvPr/>
        </p:nvSpPr>
        <p:spPr>
          <a:xfrm>
            <a:off x="2295222" y="4086865"/>
            <a:ext cx="31999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더 많은 언어를 사용하지 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못한 것의 아쉬움</a:t>
            </a:r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과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디테일한 부분을 더 추가하고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싶었음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9AD538-8DC0-48F1-B745-2325198DE722}"/>
              </a:ext>
            </a:extLst>
          </p:cNvPr>
          <p:cNvSpPr txBox="1"/>
          <p:nvPr/>
        </p:nvSpPr>
        <p:spPr>
          <a:xfrm>
            <a:off x="7452776" y="3948365"/>
            <a:ext cx="313258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지도에 안내를 위한 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나라 목록 표시 등</a:t>
            </a:r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구현하고 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싶었지만</a:t>
            </a:r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여행가능 단계로 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구분하는 정도로 끝남</a:t>
            </a:r>
            <a:endParaRPr kumimoji="1" lang="en-US" altLang="ko-KR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422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194AEDE-F25F-43E6-A2C4-7FFF41074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0" name="Straight Connector 11">
            <a:extLst>
              <a:ext uri="{FF2B5EF4-FFF2-40B4-BE49-F238E27FC236}">
                <a16:creationId xmlns:a16="http://schemas.microsoft.com/office/drawing/2014/main" id="{4C793C08-EF4C-422B-A728-6C717C47D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13">
            <a:extLst>
              <a:ext uri="{FF2B5EF4-FFF2-40B4-BE49-F238E27FC236}">
                <a16:creationId xmlns:a16="http://schemas.microsoft.com/office/drawing/2014/main" id="{FE825BC6-56A8-46DE-8037-A9A577624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EED8031-DD67-43C6-94A0-646636C95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0154" y="4495800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Main Frame">
            <a:extLst>
              <a:ext uri="{FF2B5EF4-FFF2-40B4-BE49-F238E27FC236}">
                <a16:creationId xmlns:a16="http://schemas.microsoft.com/office/drawing/2014/main" id="{9502469D-C562-48E3-ABA2-3CFA55C52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744" y="334928"/>
            <a:ext cx="11456511" cy="61881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2" name="Main Horizontal Connector">
            <a:extLst>
              <a:ext uri="{FF2B5EF4-FFF2-40B4-BE49-F238E27FC236}">
                <a16:creationId xmlns:a16="http://schemas.microsoft.com/office/drawing/2014/main" id="{4D594499-F983-4364-8ABC-5BCDC2E90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73060" y="6047437"/>
            <a:ext cx="10375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Main Vertical Connector">
            <a:extLst>
              <a:ext uri="{FF2B5EF4-FFF2-40B4-BE49-F238E27FC236}">
                <a16:creationId xmlns:a16="http://schemas.microsoft.com/office/drawing/2014/main" id="{6D4C177C-581F-4CC8-A686-0B6D25DC6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748698" y="334928"/>
            <a:ext cx="0" cy="618814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BDB03F3-936C-4FC9-8A4E-9ADA66A98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67744" y="1886564"/>
            <a:ext cx="10380954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3068" y="-3221"/>
            <a:ext cx="12188932" cy="685799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2FCAA1B-E660-4FFE-8F82-F41F369BD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74510" y="334926"/>
            <a:ext cx="0" cy="155163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BAC2F4FD-267B-10A4-E5C9-2122919F3CF1}"/>
              </a:ext>
            </a:extLst>
          </p:cNvPr>
          <p:cNvSpPr/>
          <p:nvPr/>
        </p:nvSpPr>
        <p:spPr>
          <a:xfrm>
            <a:off x="1065211" y="2413712"/>
            <a:ext cx="1575270" cy="2767700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 cap="sq">
            <a:noFill/>
          </a:ln>
          <a:effectLst>
            <a:outerShdw dist="555033" dir="3120000" sx="104426" sy="104426" algn="ctr" rotWithShape="0">
              <a:srgbClr val="000000">
                <a:alpha val="6158"/>
              </a:srgbClr>
            </a:outerShdw>
            <a:softEdge rad="0"/>
          </a:effectLst>
          <a:scene3d>
            <a:camera prst="orthographicFront">
              <a:rot lat="0" lon="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개발</a:t>
            </a:r>
            <a:r>
              <a:rPr kumimoji="1" lang="ko-KR" altLang="en-US" dirty="0"/>
              <a:t> 목적</a:t>
            </a:r>
            <a:endParaRPr kumimoji="1" lang="ko-Kore-KR" altLang="en-US" dirty="0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2557BE5-E776-A800-3E7F-F704D342C1C0}"/>
              </a:ext>
            </a:extLst>
          </p:cNvPr>
          <p:cNvSpPr/>
          <p:nvPr/>
        </p:nvSpPr>
        <p:spPr>
          <a:xfrm>
            <a:off x="3078178" y="2413712"/>
            <a:ext cx="1575270" cy="2767700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  <a:effectLst>
            <a:outerShdw dist="555033" dir="3120000" sx="104426" sy="104426" algn="ctr" rotWithShape="0">
              <a:srgbClr val="000000">
                <a:alpha val="615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역할</a:t>
            </a:r>
            <a:r>
              <a:rPr kumimoji="1" lang="ko-KR" altLang="en-US" dirty="0"/>
              <a:t> 분담</a:t>
            </a:r>
            <a:endParaRPr kumimoji="1" lang="ko-Kore-KR" altLang="en-US" dirty="0"/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0BDC3212-4E17-B404-357E-1F0B2F4D72E8}"/>
              </a:ext>
            </a:extLst>
          </p:cNvPr>
          <p:cNvSpPr/>
          <p:nvPr/>
        </p:nvSpPr>
        <p:spPr>
          <a:xfrm>
            <a:off x="5105626" y="2413712"/>
            <a:ext cx="1575270" cy="2767700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  <a:effectLst>
            <a:outerShdw dist="555033" dir="3120000" sx="104426" sy="104426" algn="ctr" rotWithShape="0">
              <a:srgbClr val="000000">
                <a:alpha val="615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주요</a:t>
            </a:r>
            <a:r>
              <a:rPr kumimoji="1" lang="ko-KR" altLang="en-US" dirty="0"/>
              <a:t> 기능</a:t>
            </a:r>
            <a:endParaRPr kumimoji="1" lang="ko-Kore-KR" altLang="en-US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2DD81A35-023F-F4BA-6CD8-322C9A3563EB}"/>
              </a:ext>
            </a:extLst>
          </p:cNvPr>
          <p:cNvSpPr/>
          <p:nvPr/>
        </p:nvSpPr>
        <p:spPr>
          <a:xfrm>
            <a:off x="7133074" y="2413712"/>
            <a:ext cx="1575270" cy="2767700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  <a:effectLst>
            <a:outerShdw dist="555033" dir="3120000" sx="104426" sy="104426" algn="ctr" rotWithShape="0">
              <a:srgbClr val="000000">
                <a:alpha val="615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주요 기능 화면</a:t>
            </a:r>
            <a:endParaRPr kumimoji="1" lang="ko-Kore-KR" altLang="en-US" dirty="0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749E8668-066D-54FC-B6E4-44B436A905FB}"/>
              </a:ext>
            </a:extLst>
          </p:cNvPr>
          <p:cNvSpPr/>
          <p:nvPr/>
        </p:nvSpPr>
        <p:spPr>
          <a:xfrm>
            <a:off x="9160522" y="2413712"/>
            <a:ext cx="1575270" cy="2767700"/>
          </a:xfrm>
          <a:prstGeom prst="rect">
            <a:avLst/>
          </a:prstGeom>
          <a:solidFill>
            <a:schemeClr val="tx1">
              <a:lumMod val="75000"/>
              <a:lumOff val="25000"/>
              <a:alpha val="72000"/>
            </a:schemeClr>
          </a:solidFill>
          <a:ln>
            <a:noFill/>
          </a:ln>
          <a:effectLst>
            <a:outerShdw dist="555033" dir="3120000" sx="104426" sy="104426" algn="ctr" rotWithShape="0">
              <a:srgbClr val="000000">
                <a:alpha val="6158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dirty="0"/>
              <a:t>느낀점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아쉬운 점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15148C0A-6FF3-39A4-7C0D-E5A3DC1C5F0C}"/>
              </a:ext>
            </a:extLst>
          </p:cNvPr>
          <p:cNvGrpSpPr/>
          <p:nvPr/>
        </p:nvGrpSpPr>
        <p:grpSpPr>
          <a:xfrm>
            <a:off x="2415775" y="640039"/>
            <a:ext cx="2954806" cy="740835"/>
            <a:chOff x="4784968" y="439492"/>
            <a:chExt cx="2007768" cy="414410"/>
          </a:xfrm>
        </p:grpSpPr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D32F428C-4CAD-4465-B60A-6CF66C52A62B}"/>
                </a:ext>
              </a:extLst>
            </p:cNvPr>
            <p:cNvSpPr/>
            <p:nvPr/>
          </p:nvSpPr>
          <p:spPr>
            <a:xfrm>
              <a:off x="5261598" y="492355"/>
              <a:ext cx="1531138" cy="361547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81" name="Picture 2">
              <a:hlinkClick r:id="rId3"/>
              <a:extLst>
                <a:ext uri="{FF2B5EF4-FFF2-40B4-BE49-F238E27FC236}">
                  <a16:creationId xmlns:a16="http://schemas.microsoft.com/office/drawing/2014/main" id="{72A9B1FA-2DA5-4117-BC9C-F974E0E6F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84968" y="439492"/>
              <a:ext cx="402406" cy="4024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273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0" y="-3222"/>
            <a:ext cx="12188932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B5EF2B49-8AE1-7A0D-3EEA-53D40B42CBB7}"/>
              </a:ext>
            </a:extLst>
          </p:cNvPr>
          <p:cNvGrpSpPr/>
          <p:nvPr/>
        </p:nvGrpSpPr>
        <p:grpSpPr>
          <a:xfrm>
            <a:off x="726783" y="1044057"/>
            <a:ext cx="2186495" cy="2643325"/>
            <a:chOff x="726783" y="1044057"/>
            <a:chExt cx="2186495" cy="2643325"/>
          </a:xfrm>
        </p:grpSpPr>
        <p:pic>
          <p:nvPicPr>
            <p:cNvPr id="3" name="그림 2" descr="실내, 하얀색, 전자기기이(가) 표시된 사진&#10;&#10;자동 생성된 설명">
              <a:extLst>
                <a:ext uri="{FF2B5EF4-FFF2-40B4-BE49-F238E27FC236}">
                  <a16:creationId xmlns:a16="http://schemas.microsoft.com/office/drawing/2014/main" id="{AE5E6C53-8286-27FF-D2C4-C0ACF430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83" y="1044057"/>
              <a:ext cx="2186495" cy="218649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442BAD-E213-3372-6E25-17910FE8A202}"/>
                </a:ext>
              </a:extLst>
            </p:cNvPr>
            <p:cNvSpPr txBox="1"/>
            <p:nvPr/>
          </p:nvSpPr>
          <p:spPr>
            <a:xfrm>
              <a:off x="860643" y="3102607"/>
              <a:ext cx="1959795" cy="584775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3918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solidFill>
                    <a:schemeClr val="bg1"/>
                  </a:solidFill>
                </a:rPr>
                <a:t>민병학</a:t>
              </a:r>
              <a:endParaRPr kumimoji="1" lang="en-US" altLang="ko-Kore-KR" sz="1600" b="1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</a:rPr>
                <a:t> </a:t>
              </a:r>
              <a:endParaRPr kumimoji="1" lang="ko-Kore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BEA7BE4-7AC4-C94A-A68D-BBD8A3741538}"/>
              </a:ext>
            </a:extLst>
          </p:cNvPr>
          <p:cNvGrpSpPr/>
          <p:nvPr/>
        </p:nvGrpSpPr>
        <p:grpSpPr>
          <a:xfrm>
            <a:off x="8321369" y="3230552"/>
            <a:ext cx="1959795" cy="2632589"/>
            <a:chOff x="8321369" y="3230552"/>
            <a:chExt cx="1959795" cy="263258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25B20D-3C36-58AF-C752-22C1514B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727" r="4727"/>
            <a:stretch/>
          </p:blipFill>
          <p:spPr>
            <a:xfrm>
              <a:off x="8407081" y="3230552"/>
              <a:ext cx="1718872" cy="1898361"/>
            </a:xfrm>
            <a:prstGeom prst="rect">
              <a:avLst/>
            </a:prstGeom>
            <a:noFill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F2C331-D1EF-4D64-8EAC-902ADB352E36}"/>
                </a:ext>
              </a:extLst>
            </p:cNvPr>
            <p:cNvSpPr txBox="1"/>
            <p:nvPr/>
          </p:nvSpPr>
          <p:spPr>
            <a:xfrm>
              <a:off x="8321369" y="5278366"/>
              <a:ext cx="1959795" cy="584775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3918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solidFill>
                    <a:schemeClr val="bg1"/>
                  </a:solidFill>
                </a:rPr>
                <a:t>주성원</a:t>
              </a:r>
              <a:endParaRPr kumimoji="1" lang="en-US" altLang="ko-Kore-KR" sz="1600" b="1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</a:rPr>
                <a:t> </a:t>
              </a:r>
              <a:endParaRPr kumimoji="1" lang="ko-Kore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D9BAC6-D091-4F88-B101-CE4A178B936D}"/>
              </a:ext>
            </a:extLst>
          </p:cNvPr>
          <p:cNvGrpSpPr/>
          <p:nvPr/>
        </p:nvGrpSpPr>
        <p:grpSpPr>
          <a:xfrm>
            <a:off x="4256965" y="614367"/>
            <a:ext cx="3174620" cy="696208"/>
            <a:chOff x="4256965" y="407065"/>
            <a:chExt cx="3174620" cy="64633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EF0BCE-8F67-516F-B691-6659B7132B8B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>
              <a:hlinkClick r:id="rId5"/>
              <a:extLst>
                <a:ext uri="{FF2B5EF4-FFF2-40B4-BE49-F238E27FC236}">
                  <a16:creationId xmlns:a16="http://schemas.microsoft.com/office/drawing/2014/main" id="{A6460A8D-3666-BC3A-28E1-6AE97B87C8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B361DDF-7A72-9C5C-66C3-9EC0FA686B4A}"/>
              </a:ext>
            </a:extLst>
          </p:cNvPr>
          <p:cNvSpPr txBox="1"/>
          <p:nvPr/>
        </p:nvSpPr>
        <p:spPr>
          <a:xfrm>
            <a:off x="850252" y="3916726"/>
            <a:ext cx="7559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마커 팝업 기능에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html 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태그를 사용할 수 있어서 편리했지만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더 많은 정보를 넣으면 맵 파일 자체가 무거워져서 빠른 사용이 어려워진다는 단점이 있었음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환율 머신러닝으로 환율 관련 정보를 제공하려 했으나 시간 부족으로 하지 못한 것에 대한 아쉬움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6757A8-6D70-57D5-BB13-96D00B66B679}"/>
              </a:ext>
            </a:extLst>
          </p:cNvPr>
          <p:cNvSpPr txBox="1"/>
          <p:nvPr/>
        </p:nvSpPr>
        <p:spPr>
          <a:xfrm>
            <a:off x="2862375" y="1910838"/>
            <a:ext cx="75597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여러 번의 취합으로 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추가된 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CSS</a:t>
            </a:r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바로 잡는데 어려움을 겪었고</a:t>
            </a:r>
            <a:r>
              <a:rPr kumimoji="1" lang="en-US" altLang="ko-KR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</a:p>
          <a:p>
            <a:pPr algn="just"/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디테일한 부분을 더 추가하고 싶었음 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77560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3000"/>
          </a:blip>
          <a:srcRect t="15709" r="-1" b="-1"/>
          <a:stretch/>
        </p:blipFill>
        <p:spPr>
          <a:xfrm>
            <a:off x="0" y="10"/>
            <a:ext cx="12188932" cy="6857990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018E0050-75FD-6F9E-A3B1-9050037290EE}"/>
              </a:ext>
            </a:extLst>
          </p:cNvPr>
          <p:cNvGrpSpPr/>
          <p:nvPr/>
        </p:nvGrpSpPr>
        <p:grpSpPr>
          <a:xfrm>
            <a:off x="4256965" y="357189"/>
            <a:ext cx="3174620" cy="696208"/>
            <a:chOff x="4256965" y="407065"/>
            <a:chExt cx="3174620" cy="646331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E927231A-692B-173F-8B28-1D8DAF3FAF88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5" name="Picture 2">
              <a:hlinkClick r:id="rId4"/>
              <a:extLst>
                <a:ext uri="{FF2B5EF4-FFF2-40B4-BE49-F238E27FC236}">
                  <a16:creationId xmlns:a16="http://schemas.microsoft.com/office/drawing/2014/main" id="{D81BEA23-A406-EBB9-7D2C-4A7C3C11F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0B0808-A1FF-BD4A-8CF0-73D39CAE4296}"/>
              </a:ext>
            </a:extLst>
          </p:cNvPr>
          <p:cNvGrpSpPr/>
          <p:nvPr/>
        </p:nvGrpSpPr>
        <p:grpSpPr>
          <a:xfrm>
            <a:off x="1910006" y="1558211"/>
            <a:ext cx="5439535" cy="1051795"/>
            <a:chOff x="1535541" y="1417602"/>
            <a:chExt cx="5439535" cy="1051795"/>
          </a:xfrm>
        </p:grpSpPr>
        <p:pic>
          <p:nvPicPr>
            <p:cNvPr id="6" name="그래픽 5" descr="슬픈 표정(윤곽선) 윤곽선">
              <a:extLst>
                <a:ext uri="{FF2B5EF4-FFF2-40B4-BE49-F238E27FC236}">
                  <a16:creationId xmlns:a16="http://schemas.microsoft.com/office/drawing/2014/main" id="{0F00F317-FA15-2E67-0C6F-DB396BA9D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35541" y="1417602"/>
              <a:ext cx="1051795" cy="1051795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9730D62-60FA-F029-2DBF-146D1D659941}"/>
                </a:ext>
              </a:extLst>
            </p:cNvPr>
            <p:cNvSpPr txBox="1"/>
            <p:nvPr/>
          </p:nvSpPr>
          <p:spPr>
            <a:xfrm>
              <a:off x="2587336" y="1873175"/>
              <a:ext cx="4387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전체적인 아쉬움과 느낀점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5897CB10-4AB6-43E6-17C8-BEE30758D2CF}"/>
              </a:ext>
            </a:extLst>
          </p:cNvPr>
          <p:cNvSpPr txBox="1"/>
          <p:nvPr/>
        </p:nvSpPr>
        <p:spPr>
          <a:xfrm>
            <a:off x="1847661" y="2846637"/>
            <a:ext cx="8096439" cy="2116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주제부터 발표까지 일주일이라는 시간으로는 부족하다고  느꼈지만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kumimoji="1" lang="en-US" altLang="ko-Kore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Flask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를 이용하여 웹 구현하는 부분을 스스로 알아보고 활용해보면서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배운 점이 많았고 더 노력해야겠다는 다짐을 함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취합하는 과정에서 헷갈리는 부분이 많았는데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kumimoji="1" lang="en-US" altLang="ko-KR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50000"/>
              </a:lnSpc>
            </a:pP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 점은 깃허브를 더 공부하여 취합하는 과정을 간소화 해야</a:t>
            </a:r>
            <a:r>
              <a:rPr kumimoji="1" lang="en-US" altLang="ko-KR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kumimoji="1" lang="ko-KR" altLang="en-US" sz="1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한다고 생각함</a:t>
            </a:r>
            <a:endParaRPr kumimoji="1" lang="ko-Kore-KR" altLang="en-US" sz="1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3795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3068" y="-3221"/>
            <a:ext cx="12188932" cy="6857990"/>
          </a:xfrm>
          <a:prstGeom prst="rect">
            <a:avLst/>
          </a:prstGeom>
        </p:spPr>
      </p:pic>
      <p:pic>
        <p:nvPicPr>
          <p:cNvPr id="4" name="그래픽 3" descr="물결 제스처 단색으로 채워진">
            <a:extLst>
              <a:ext uri="{FF2B5EF4-FFF2-40B4-BE49-F238E27FC236}">
                <a16:creationId xmlns:a16="http://schemas.microsoft.com/office/drawing/2014/main" id="{C345FE8E-3F6E-8B14-CBB7-0B7901509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98845" y="1480444"/>
            <a:ext cx="3339300" cy="3339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8EEA0B-DEF9-6A81-415E-086E2ECBD337}"/>
              </a:ext>
            </a:extLst>
          </p:cNvPr>
          <p:cNvSpPr txBox="1"/>
          <p:nvPr/>
        </p:nvSpPr>
        <p:spPr>
          <a:xfrm>
            <a:off x="2864528" y="4931725"/>
            <a:ext cx="54079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6000" b="1" dirty="0">
                <a:solidFill>
                  <a:schemeClr val="bg1"/>
                </a:solidFill>
              </a:rPr>
              <a:t> END  </a:t>
            </a:r>
            <a:endParaRPr kumimoji="1" lang="ko-Kore-KR" altLang="en-US" sz="6000" b="1" dirty="0">
              <a:solidFill>
                <a:schemeClr val="bg1"/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62ACEC2-AFEA-4430-9EE0-27688D6DB7A6}"/>
              </a:ext>
            </a:extLst>
          </p:cNvPr>
          <p:cNvGrpSpPr/>
          <p:nvPr/>
        </p:nvGrpSpPr>
        <p:grpSpPr>
          <a:xfrm>
            <a:off x="4256965" y="357189"/>
            <a:ext cx="3174620" cy="696208"/>
            <a:chOff x="4256965" y="407065"/>
            <a:chExt cx="3174620" cy="646331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FA2AFE1-2F68-3F7C-8611-23323A8911F9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2" name="Picture 2">
              <a:hlinkClick r:id="rId5"/>
              <a:extLst>
                <a:ext uri="{FF2B5EF4-FFF2-40B4-BE49-F238E27FC236}">
                  <a16:creationId xmlns:a16="http://schemas.microsoft.com/office/drawing/2014/main" id="{5EE559E7-2766-9887-2381-55CE92E05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1818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3068" y="-3221"/>
            <a:ext cx="12188932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5E66B-A982-CF14-6C45-BEF9E9034D76}"/>
              </a:ext>
            </a:extLst>
          </p:cNvPr>
          <p:cNvSpPr txBox="1"/>
          <p:nvPr/>
        </p:nvSpPr>
        <p:spPr>
          <a:xfrm>
            <a:off x="1057276" y="2964109"/>
            <a:ext cx="87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   </a:t>
            </a:r>
            <a:r>
              <a:rPr kumimoji="1" lang="en-US" altLang="ko-Kore-KR" sz="5400" b="1" dirty="0">
                <a:solidFill>
                  <a:schemeClr val="bg1"/>
                </a:solidFill>
              </a:rPr>
              <a:t>1</a:t>
            </a:r>
            <a:r>
              <a:rPr kumimoji="1" lang="en-US" altLang="ko-KR" sz="5400" b="1" dirty="0">
                <a:solidFill>
                  <a:schemeClr val="bg1"/>
                </a:solidFill>
              </a:rPr>
              <a:t>.</a:t>
            </a:r>
            <a:r>
              <a:rPr kumimoji="1" lang="ko-KR" altLang="en-US" sz="5400" b="1" dirty="0">
                <a:solidFill>
                  <a:schemeClr val="bg1"/>
                </a:solidFill>
              </a:rPr>
              <a:t> 개발 목적</a:t>
            </a:r>
            <a:endParaRPr kumimoji="1" lang="ko-Kore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6A01A94-5371-69B9-5846-A0BB23549463}"/>
              </a:ext>
            </a:extLst>
          </p:cNvPr>
          <p:cNvCxnSpPr>
            <a:cxnSpLocks/>
            <a:endCxn id="58" idx="3"/>
          </p:cNvCxnSpPr>
          <p:nvPr/>
        </p:nvCxnSpPr>
        <p:spPr>
          <a:xfrm>
            <a:off x="7772371" y="3425774"/>
            <a:ext cx="441962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C159B8E-7495-74C9-9432-077A1A2440ED}"/>
              </a:ext>
            </a:extLst>
          </p:cNvPr>
          <p:cNvCxnSpPr>
            <a:cxnSpLocks/>
          </p:cNvCxnSpPr>
          <p:nvPr/>
        </p:nvCxnSpPr>
        <p:spPr>
          <a:xfrm>
            <a:off x="1" y="3429000"/>
            <a:ext cx="397192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AB57830-2160-A40A-B7B9-6F5EB25E7799}"/>
              </a:ext>
            </a:extLst>
          </p:cNvPr>
          <p:cNvGrpSpPr/>
          <p:nvPr/>
        </p:nvGrpSpPr>
        <p:grpSpPr>
          <a:xfrm>
            <a:off x="4314115" y="614364"/>
            <a:ext cx="3174620" cy="696208"/>
            <a:chOff x="4256965" y="407065"/>
            <a:chExt cx="3174620" cy="646331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C7D6FD5-73C1-042B-65E8-3EC247536221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27" name="Picture 2">
              <a:hlinkClick r:id="rId3"/>
              <a:extLst>
                <a:ext uri="{FF2B5EF4-FFF2-40B4-BE49-F238E27FC236}">
                  <a16:creationId xmlns:a16="http://schemas.microsoft.com/office/drawing/2014/main" id="{CF12C8C7-B276-069E-1B9F-F3881F47A7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837317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3000"/>
          </a:blip>
          <a:srcRect t="15709" r="-1" b="-1"/>
          <a:stretch/>
        </p:blipFill>
        <p:spPr>
          <a:xfrm>
            <a:off x="3068" y="7656"/>
            <a:ext cx="12188932" cy="68579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8099753-DBBD-8CB2-9B63-C84D102FB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2805" y="2876790"/>
            <a:ext cx="4432300" cy="355600"/>
          </a:xfrm>
          <a:prstGeom prst="rect">
            <a:avLst/>
          </a:prstGeom>
        </p:spPr>
      </p:pic>
      <p:pic>
        <p:nvPicPr>
          <p:cNvPr id="14" name="그림 13" descr="텍스트, 다른, 스크린샷이(가) 표시된 사진&#10;&#10;자동 생성된 설명">
            <a:extLst>
              <a:ext uri="{FF2B5EF4-FFF2-40B4-BE49-F238E27FC236}">
                <a16:creationId xmlns:a16="http://schemas.microsoft.com/office/drawing/2014/main" id="{E5EFFEDC-249C-4783-CDB5-2204F2D4FF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3" t="5606" r="-343" b="10181"/>
          <a:stretch/>
        </p:blipFill>
        <p:spPr>
          <a:xfrm>
            <a:off x="620626" y="1146098"/>
            <a:ext cx="2787546" cy="508762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F0AA53-36F8-5B6E-2EDF-DFAC9EB4DB6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875" b="12708"/>
          <a:stretch/>
        </p:blipFill>
        <p:spPr>
          <a:xfrm>
            <a:off x="3399978" y="1604407"/>
            <a:ext cx="2742827" cy="41492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F76CD0-F67A-32A2-324E-BF7FA45EAA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15203">
            <a:off x="1332761" y="5600579"/>
            <a:ext cx="7026194" cy="3281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9BA9F42-2E7D-4E97-7FC8-765BB5533F6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07417">
            <a:off x="5602824" y="1621650"/>
            <a:ext cx="5468514" cy="4433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BEF0D3F-EA2A-0835-5AF7-6ED53C51A2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344669">
            <a:off x="5695125" y="4173599"/>
            <a:ext cx="6033265" cy="517647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F38F9B6-1A1A-A9B7-9A61-3A65D90EB89C}"/>
              </a:ext>
            </a:extLst>
          </p:cNvPr>
          <p:cNvGrpSpPr/>
          <p:nvPr/>
        </p:nvGrpSpPr>
        <p:grpSpPr>
          <a:xfrm>
            <a:off x="4256965" y="571509"/>
            <a:ext cx="3174620" cy="696208"/>
            <a:chOff x="4256965" y="407065"/>
            <a:chExt cx="3174620" cy="64633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2604C1C-035B-D436-CF5E-016C87F1218B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10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21" name="Picture 2">
              <a:hlinkClick r:id="rId10"/>
              <a:extLst>
                <a:ext uri="{FF2B5EF4-FFF2-40B4-BE49-F238E27FC236}">
                  <a16:creationId xmlns:a16="http://schemas.microsoft.com/office/drawing/2014/main" id="{2543209C-EF69-D738-BE27-AE8E5FA200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2174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3068" y="-3221"/>
            <a:ext cx="12188932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5E66B-A982-CF14-6C45-BEF9E9034D76}"/>
              </a:ext>
            </a:extLst>
          </p:cNvPr>
          <p:cNvSpPr txBox="1"/>
          <p:nvPr/>
        </p:nvSpPr>
        <p:spPr>
          <a:xfrm>
            <a:off x="1057276" y="2964109"/>
            <a:ext cx="87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   </a:t>
            </a:r>
            <a:r>
              <a:rPr kumimoji="1" lang="en-US" altLang="ko-KR" sz="5400" b="1" dirty="0">
                <a:solidFill>
                  <a:schemeClr val="bg1"/>
                </a:solidFill>
              </a:rPr>
              <a:t>2.</a:t>
            </a:r>
            <a:r>
              <a:rPr kumimoji="1" lang="ko-KR" altLang="en-US" sz="5400" b="1" dirty="0">
                <a:solidFill>
                  <a:schemeClr val="bg1"/>
                </a:solidFill>
              </a:rPr>
              <a:t> 역할 분담</a:t>
            </a:r>
            <a:endParaRPr kumimoji="1" lang="ko-Kore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6A01A94-5371-69B9-5846-A0BB23549463}"/>
              </a:ext>
            </a:extLst>
          </p:cNvPr>
          <p:cNvCxnSpPr>
            <a:cxnSpLocks/>
            <a:endCxn id="58" idx="3"/>
          </p:cNvCxnSpPr>
          <p:nvPr/>
        </p:nvCxnSpPr>
        <p:spPr>
          <a:xfrm>
            <a:off x="7772371" y="3425774"/>
            <a:ext cx="441962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C159B8E-7495-74C9-9432-077A1A2440ED}"/>
              </a:ext>
            </a:extLst>
          </p:cNvPr>
          <p:cNvCxnSpPr>
            <a:cxnSpLocks/>
          </p:cNvCxnSpPr>
          <p:nvPr/>
        </p:nvCxnSpPr>
        <p:spPr>
          <a:xfrm>
            <a:off x="1" y="3429000"/>
            <a:ext cx="397192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7D1620D6-B31B-B5E6-381E-E4D5486F90F0}"/>
              </a:ext>
            </a:extLst>
          </p:cNvPr>
          <p:cNvGrpSpPr/>
          <p:nvPr/>
        </p:nvGrpSpPr>
        <p:grpSpPr>
          <a:xfrm>
            <a:off x="4256965" y="571509"/>
            <a:ext cx="3174620" cy="696208"/>
            <a:chOff x="4256965" y="407065"/>
            <a:chExt cx="3174620" cy="6463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FDDC01C-8B5E-DFDE-14EF-8F9E1E0D3430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2">
              <a:hlinkClick r:id="rId3"/>
              <a:extLst>
                <a:ext uri="{FF2B5EF4-FFF2-40B4-BE49-F238E27FC236}">
                  <a16:creationId xmlns:a16="http://schemas.microsoft.com/office/drawing/2014/main" id="{F7B99074-BCA0-6A25-7A5F-03BF0FBB72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404072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E08351B-7591-6BF7-91AE-8B1F4F457319}"/>
              </a:ext>
            </a:extLst>
          </p:cNvPr>
          <p:cNvSpPr txBox="1"/>
          <p:nvPr/>
        </p:nvSpPr>
        <p:spPr>
          <a:xfrm>
            <a:off x="1000792" y="4327854"/>
            <a:ext cx="3124213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키워드 페이지 담당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키워드 데이터 크롤링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키워드 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CSS, html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디자인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E3F78-E365-4002-39B7-5D0021B72B87}"/>
              </a:ext>
            </a:extLst>
          </p:cNvPr>
          <p:cNvSpPr txBox="1"/>
          <p:nvPr/>
        </p:nvSpPr>
        <p:spPr>
          <a:xfrm>
            <a:off x="4118064" y="4226429"/>
            <a:ext cx="3741175" cy="147732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-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드라이브 페이지 담당 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-  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드라이브 동영상 데이터 크롤링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드라이브 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CSS, html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디자인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PPT 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작성 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 algn="r">
              <a:buFontTx/>
              <a:buChar char="-"/>
            </a:pPr>
            <a:endParaRPr kumimoji="1" lang="ko-Kore-KR" altLang="en-US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FE6C2586-DB83-C4B8-9CDD-914AEC8F4167}"/>
              </a:ext>
            </a:extLst>
          </p:cNvPr>
          <p:cNvGrpSpPr/>
          <p:nvPr/>
        </p:nvGrpSpPr>
        <p:grpSpPr>
          <a:xfrm>
            <a:off x="1517400" y="1480215"/>
            <a:ext cx="1768028" cy="2234149"/>
            <a:chOff x="486855" y="904886"/>
            <a:chExt cx="1768028" cy="2234149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442BAD-E213-3372-6E25-17910FE8A202}"/>
                </a:ext>
              </a:extLst>
            </p:cNvPr>
            <p:cNvSpPr txBox="1"/>
            <p:nvPr/>
          </p:nvSpPr>
          <p:spPr>
            <a:xfrm>
              <a:off x="761252" y="2800481"/>
              <a:ext cx="1370536" cy="33855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3918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solidFill>
                    <a:schemeClr val="bg1"/>
                  </a:solidFill>
                </a:rPr>
                <a:t>권효선</a:t>
              </a:r>
              <a:r>
                <a:rPr kumimoji="1" lang="ko-KR" altLang="en-US" sz="1600" b="1" dirty="0">
                  <a:solidFill>
                    <a:schemeClr val="bg1"/>
                  </a:solidFill>
                </a:rPr>
                <a:t> </a:t>
              </a:r>
              <a:endParaRPr kumimoji="1" lang="en-US" altLang="ko-KR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7" name="그림 6" descr="옅은, 어두운이(가) 표시된 사진&#10;&#10;자동 생성된 설명">
              <a:extLst>
                <a:ext uri="{FF2B5EF4-FFF2-40B4-BE49-F238E27FC236}">
                  <a16:creationId xmlns:a16="http://schemas.microsoft.com/office/drawing/2014/main" id="{48E2E61B-ADC7-F2EB-4C1E-0D08303A1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21211738">
              <a:off x="486855" y="904886"/>
              <a:ext cx="1768028" cy="180170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AD112E9F-3184-5ECA-38C0-D38FAA21F760}"/>
              </a:ext>
            </a:extLst>
          </p:cNvPr>
          <p:cNvGrpSpPr/>
          <p:nvPr/>
        </p:nvGrpSpPr>
        <p:grpSpPr>
          <a:xfrm>
            <a:off x="5008753" y="1775452"/>
            <a:ext cx="1959795" cy="1871607"/>
            <a:chOff x="4349234" y="1267428"/>
            <a:chExt cx="1959795" cy="1871607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F2C331-D1EF-4D64-8EAC-902ADB352E36}"/>
                </a:ext>
              </a:extLst>
            </p:cNvPr>
            <p:cNvSpPr txBox="1"/>
            <p:nvPr/>
          </p:nvSpPr>
          <p:spPr>
            <a:xfrm>
              <a:off x="4349234" y="2800481"/>
              <a:ext cx="1959795" cy="33855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3918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</a:rPr>
                <a:t>이윤빈</a:t>
              </a:r>
              <a:endParaRPr kumimoji="1" lang="en-US" altLang="ko-Kore-KR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2" name="그림 11" descr="인형, 장난감이(가) 표시된 사진&#10;&#10;자동 생성된 설명">
              <a:extLst>
                <a:ext uri="{FF2B5EF4-FFF2-40B4-BE49-F238E27FC236}">
                  <a16:creationId xmlns:a16="http://schemas.microsoft.com/office/drawing/2014/main" id="{63D4D4E9-FAAB-DAB4-AE8D-A985838AA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302425">
              <a:off x="4535634" y="1267428"/>
              <a:ext cx="1529841" cy="152984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C9FBB0-27B9-462A-792A-FF42F2E33558}"/>
              </a:ext>
            </a:extLst>
          </p:cNvPr>
          <p:cNvGrpSpPr/>
          <p:nvPr/>
        </p:nvGrpSpPr>
        <p:grpSpPr>
          <a:xfrm>
            <a:off x="8598525" y="1922169"/>
            <a:ext cx="1370536" cy="1777165"/>
            <a:chOff x="8286637" y="1407636"/>
            <a:chExt cx="1370536" cy="1777165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CE6F58-5520-4F07-768A-F0ABCDD428A1}"/>
                </a:ext>
              </a:extLst>
            </p:cNvPr>
            <p:cNvSpPr txBox="1"/>
            <p:nvPr/>
          </p:nvSpPr>
          <p:spPr>
            <a:xfrm>
              <a:off x="8286637" y="2846247"/>
              <a:ext cx="1370536" cy="338554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3918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solidFill>
                    <a:schemeClr val="bg1"/>
                  </a:solidFill>
                </a:rPr>
                <a:t>엄하윤</a:t>
              </a:r>
              <a:r>
                <a:rPr kumimoji="1" lang="ko-KR" altLang="en-US" sz="1600" b="1" dirty="0">
                  <a:solidFill>
                    <a:schemeClr val="bg1"/>
                  </a:solidFill>
                </a:rPr>
                <a:t> </a:t>
              </a:r>
              <a:endParaRPr kumimoji="1" lang="en-US" altLang="ko-KR" sz="1600" b="1" dirty="0">
                <a:solidFill>
                  <a:schemeClr val="bg1"/>
                </a:solidFill>
              </a:endParaRP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BABD8A89-8F6C-1B6A-718A-C195A0960F5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4980" r="4980"/>
            <a:stretch/>
          </p:blipFill>
          <p:spPr>
            <a:xfrm>
              <a:off x="8355710" y="1407636"/>
              <a:ext cx="1114773" cy="1220851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CF9FE48-452F-1B5E-FC73-D9381C5A6C20}"/>
              </a:ext>
            </a:extLst>
          </p:cNvPr>
          <p:cNvSpPr txBox="1"/>
          <p:nvPr/>
        </p:nvSpPr>
        <p:spPr>
          <a:xfrm>
            <a:off x="7765720" y="4201119"/>
            <a:ext cx="3741175" cy="1200329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-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세계지도 페이지 담당 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세계지도 데이터 크롤링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세계지도 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CSS,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html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디자인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</a:p>
          <a:p>
            <a:pPr marL="285750" indent="-285750" algn="r">
              <a:buFontTx/>
              <a:buChar char="-"/>
            </a:pPr>
            <a:endParaRPr kumimoji="1" lang="ko-Kore-KR" altLang="en-US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9F62094-7647-3B63-9557-2758F3A6B0B5}"/>
              </a:ext>
            </a:extLst>
          </p:cNvPr>
          <p:cNvGrpSpPr/>
          <p:nvPr/>
        </p:nvGrpSpPr>
        <p:grpSpPr>
          <a:xfrm>
            <a:off x="4256965" y="585797"/>
            <a:ext cx="3174620" cy="696208"/>
            <a:chOff x="4256965" y="407065"/>
            <a:chExt cx="3174620" cy="646331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35B70B1C-862F-7BC4-B569-83A63A210E67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20" name="Picture 2">
              <a:hlinkClick r:id="rId6"/>
              <a:extLst>
                <a:ext uri="{FF2B5EF4-FFF2-40B4-BE49-F238E27FC236}">
                  <a16:creationId xmlns:a16="http://schemas.microsoft.com/office/drawing/2014/main" id="{69D7763D-2628-5230-07A1-402A50179A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04754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0" y="-3222"/>
            <a:ext cx="12188932" cy="685799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5515734-45CF-B64E-0800-B7F6AABD40E0}"/>
              </a:ext>
            </a:extLst>
          </p:cNvPr>
          <p:cNvGrpSpPr/>
          <p:nvPr/>
        </p:nvGrpSpPr>
        <p:grpSpPr>
          <a:xfrm>
            <a:off x="1136810" y="1433123"/>
            <a:ext cx="2186495" cy="2643325"/>
            <a:chOff x="726783" y="1044057"/>
            <a:chExt cx="2186495" cy="2643325"/>
          </a:xfrm>
        </p:grpSpPr>
        <p:pic>
          <p:nvPicPr>
            <p:cNvPr id="3" name="그림 2" descr="실내, 하얀색, 전자기기이(가) 표시된 사진&#10;&#10;자동 생성된 설명">
              <a:extLst>
                <a:ext uri="{FF2B5EF4-FFF2-40B4-BE49-F238E27FC236}">
                  <a16:creationId xmlns:a16="http://schemas.microsoft.com/office/drawing/2014/main" id="{AE5E6C53-8286-27FF-D2C4-C0ACF430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783" y="1044057"/>
              <a:ext cx="2186495" cy="2186495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D442BAD-E213-3372-6E25-17910FE8A202}"/>
                </a:ext>
              </a:extLst>
            </p:cNvPr>
            <p:cNvSpPr txBox="1"/>
            <p:nvPr/>
          </p:nvSpPr>
          <p:spPr>
            <a:xfrm>
              <a:off x="860643" y="3102607"/>
              <a:ext cx="1959795" cy="584775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3918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solidFill>
                    <a:schemeClr val="bg1"/>
                  </a:solidFill>
                </a:rPr>
                <a:t>민병학</a:t>
              </a:r>
              <a:endParaRPr kumimoji="1" lang="en-US" altLang="ko-Kore-KR" sz="1600" b="1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</a:rPr>
                <a:t> </a:t>
              </a:r>
              <a:endParaRPr kumimoji="1" lang="ko-Kore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E08351B-7591-6BF7-91AE-8B1F4F457319}"/>
              </a:ext>
            </a:extLst>
          </p:cNvPr>
          <p:cNvSpPr txBox="1"/>
          <p:nvPr/>
        </p:nvSpPr>
        <p:spPr>
          <a:xfrm>
            <a:off x="3374875" y="1986412"/>
            <a:ext cx="5300662" cy="1477328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전체 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front 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담당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Somewhere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메인 페이지 디자인 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kumimoji="1" lang="en-US" altLang="ko-Kore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Header, content, footer 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디자인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kumimoji="1" lang="en-US" altLang="ko-Kore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Html, css,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JavaScript,</a:t>
            </a:r>
            <a:r>
              <a:rPr kumimoji="1" lang="en-US" altLang="ko-Kore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UI/UX 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디자인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>
              <a:buFontTx/>
              <a:buChar char="-"/>
            </a:pP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반응형 웹 구현 </a:t>
            </a:r>
            <a:endParaRPr kumimoji="1" lang="ko-Kore-KR" altLang="en-US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EE3F78-E365-4002-39B7-5D0021B72B87}"/>
              </a:ext>
            </a:extLst>
          </p:cNvPr>
          <p:cNvSpPr txBox="1"/>
          <p:nvPr/>
        </p:nvSpPr>
        <p:spPr>
          <a:xfrm>
            <a:off x="2951999" y="4130497"/>
            <a:ext cx="5554337" cy="92333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r"/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-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kumimoji="1" lang="en-US" altLang="ko-KR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 </a:t>
            </a: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맵마커 담당 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 algn="r">
              <a:buFontTx/>
              <a:buChar char="-"/>
            </a:pP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데이터 크롤링</a:t>
            </a:r>
            <a:endParaRPr kumimoji="1" lang="en-US" altLang="ko-KR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  <a:p>
            <a:pPr marL="285750" indent="-285750" algn="r">
              <a:buFontTx/>
              <a:buChar char="-"/>
            </a:pPr>
            <a:r>
              <a:rPr kumimoji="1" lang="ko-KR" altLang="en-US" b="1" dirty="0">
                <a:solidFill>
                  <a:schemeClr val="bg1"/>
                </a:solidFill>
                <a:effectLst>
                  <a:outerShdw blurRad="50800" dist="50800" dir="5400000" algn="ctr" rotWithShape="0">
                    <a:srgbClr val="000000"/>
                  </a:outerShdw>
                </a:effectLst>
              </a:rPr>
              <a:t>프로젝트 발표</a:t>
            </a:r>
            <a:endParaRPr kumimoji="1" lang="ko-Kore-KR" altLang="en-US" b="1" dirty="0">
              <a:solidFill>
                <a:schemeClr val="bg1"/>
              </a:solidFill>
              <a:effectLst>
                <a:outerShdw blurRad="50800" dist="50800" dir="5400000" algn="ctr" rotWithShape="0">
                  <a:srgbClr val="000000"/>
                </a:outerShdw>
              </a:effectLst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C8001B9-DBD5-3CAB-E2E0-838FE08F6D7C}"/>
              </a:ext>
            </a:extLst>
          </p:cNvPr>
          <p:cNvGrpSpPr/>
          <p:nvPr/>
        </p:nvGrpSpPr>
        <p:grpSpPr>
          <a:xfrm>
            <a:off x="8727107" y="3269915"/>
            <a:ext cx="1959795" cy="2715774"/>
            <a:chOff x="8321369" y="3147367"/>
            <a:chExt cx="1959795" cy="271577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4225B20D-3C36-58AF-C752-22C1514B6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4727" r="4727"/>
            <a:stretch/>
          </p:blipFill>
          <p:spPr>
            <a:xfrm>
              <a:off x="8373325" y="3147367"/>
              <a:ext cx="1794192" cy="1981546"/>
            </a:xfrm>
            <a:prstGeom prst="rect">
              <a:avLst/>
            </a:prstGeom>
            <a:noFill/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F2C331-D1EF-4D64-8EAC-902ADB352E36}"/>
                </a:ext>
              </a:extLst>
            </p:cNvPr>
            <p:cNvSpPr txBox="1"/>
            <p:nvPr/>
          </p:nvSpPr>
          <p:spPr>
            <a:xfrm>
              <a:off x="8321369" y="5278366"/>
              <a:ext cx="1959795" cy="584775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>
                  <a:alpha val="73918"/>
                </a:srgbClr>
              </a:outerShdw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ore-KR" altLang="en-US" sz="1600" b="1" dirty="0">
                  <a:solidFill>
                    <a:schemeClr val="bg1"/>
                  </a:solidFill>
                </a:rPr>
                <a:t>주성원</a:t>
              </a:r>
              <a:endParaRPr kumimoji="1" lang="en-US" altLang="ko-Kore-KR" sz="1600" b="1" dirty="0">
                <a:solidFill>
                  <a:schemeClr val="bg1"/>
                </a:solidFill>
              </a:endParaRPr>
            </a:p>
            <a:p>
              <a:pPr algn="ctr"/>
              <a:r>
                <a:rPr kumimoji="1" lang="ko-KR" altLang="en-US" sz="1600" b="1" dirty="0">
                  <a:solidFill>
                    <a:schemeClr val="bg1"/>
                  </a:solidFill>
                </a:rPr>
                <a:t> </a:t>
              </a:r>
              <a:endParaRPr kumimoji="1" lang="ko-Kore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3D9BAC6-D091-4F88-B101-CE4A178B936D}"/>
              </a:ext>
            </a:extLst>
          </p:cNvPr>
          <p:cNvGrpSpPr/>
          <p:nvPr/>
        </p:nvGrpSpPr>
        <p:grpSpPr>
          <a:xfrm>
            <a:off x="4256965" y="614367"/>
            <a:ext cx="3174620" cy="696208"/>
            <a:chOff x="4256965" y="407065"/>
            <a:chExt cx="3174620" cy="646331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DEF0BCE-8F67-516F-B691-6659B7132B8B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14" name="Picture 2">
              <a:hlinkClick r:id="rId5"/>
              <a:extLst>
                <a:ext uri="{FF2B5EF4-FFF2-40B4-BE49-F238E27FC236}">
                  <a16:creationId xmlns:a16="http://schemas.microsoft.com/office/drawing/2014/main" id="{A6460A8D-3666-BC3A-28E1-6AE97B87C8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7206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3068" y="-3221"/>
            <a:ext cx="12188932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F5E66B-A982-CF14-6C45-BEF9E9034D76}"/>
              </a:ext>
            </a:extLst>
          </p:cNvPr>
          <p:cNvSpPr txBox="1"/>
          <p:nvPr/>
        </p:nvSpPr>
        <p:spPr>
          <a:xfrm>
            <a:off x="1057276" y="2964109"/>
            <a:ext cx="87868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5400" b="1" dirty="0">
                <a:solidFill>
                  <a:schemeClr val="bg1"/>
                </a:solidFill>
              </a:rPr>
              <a:t>   </a:t>
            </a:r>
            <a:r>
              <a:rPr kumimoji="1" lang="en-US" altLang="ko-KR" sz="5400" b="1" dirty="0">
                <a:solidFill>
                  <a:schemeClr val="bg1"/>
                </a:solidFill>
              </a:rPr>
              <a:t>3.</a:t>
            </a:r>
            <a:r>
              <a:rPr kumimoji="1" lang="ko-KR" altLang="en-US" sz="5400" b="1" dirty="0">
                <a:solidFill>
                  <a:schemeClr val="bg1"/>
                </a:solidFill>
              </a:rPr>
              <a:t> 주요 기능</a:t>
            </a:r>
            <a:endParaRPr kumimoji="1" lang="ko-Kore-KR" altLang="en-US" sz="5400" b="1" dirty="0">
              <a:solidFill>
                <a:schemeClr val="bg1"/>
              </a:solidFill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E6A01A94-5371-69B9-5846-A0BB23549463}"/>
              </a:ext>
            </a:extLst>
          </p:cNvPr>
          <p:cNvCxnSpPr>
            <a:cxnSpLocks/>
            <a:endCxn id="58" idx="3"/>
          </p:cNvCxnSpPr>
          <p:nvPr/>
        </p:nvCxnSpPr>
        <p:spPr>
          <a:xfrm>
            <a:off x="7772371" y="3425774"/>
            <a:ext cx="4419629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>
            <a:extLst>
              <a:ext uri="{FF2B5EF4-FFF2-40B4-BE49-F238E27FC236}">
                <a16:creationId xmlns:a16="http://schemas.microsoft.com/office/drawing/2014/main" id="{FC159B8E-7495-74C9-9432-077A1A2440ED}"/>
              </a:ext>
            </a:extLst>
          </p:cNvPr>
          <p:cNvCxnSpPr>
            <a:cxnSpLocks/>
          </p:cNvCxnSpPr>
          <p:nvPr/>
        </p:nvCxnSpPr>
        <p:spPr>
          <a:xfrm>
            <a:off x="1" y="3429000"/>
            <a:ext cx="3971924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>
            <a:extLst>
              <a:ext uri="{FF2B5EF4-FFF2-40B4-BE49-F238E27FC236}">
                <a16:creationId xmlns:a16="http://schemas.microsoft.com/office/drawing/2014/main" id="{335850DB-5C32-11A4-CD37-E25F597DA172}"/>
              </a:ext>
            </a:extLst>
          </p:cNvPr>
          <p:cNvGrpSpPr/>
          <p:nvPr/>
        </p:nvGrpSpPr>
        <p:grpSpPr>
          <a:xfrm>
            <a:off x="4256965" y="585797"/>
            <a:ext cx="3174620" cy="696208"/>
            <a:chOff x="4256965" y="407065"/>
            <a:chExt cx="3174620" cy="64633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F78FBD2-FC41-4FDC-0288-19BA21DA1697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9" name="Picture 2">
              <a:hlinkClick r:id="rId3"/>
              <a:extLst>
                <a:ext uri="{FF2B5EF4-FFF2-40B4-BE49-F238E27FC236}">
                  <a16:creationId xmlns:a16="http://schemas.microsoft.com/office/drawing/2014/main" id="{0716CEDD-408A-562E-3B5F-5C163C2AC9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254962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3" descr="흰 구름 그림">
            <a:extLst>
              <a:ext uri="{FF2B5EF4-FFF2-40B4-BE49-F238E27FC236}">
                <a16:creationId xmlns:a16="http://schemas.microsoft.com/office/drawing/2014/main" id="{00DABF41-7899-FA8B-29CF-9BAE4C89FD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3000"/>
          </a:blip>
          <a:srcRect t="15709" r="-1" b="-1"/>
          <a:stretch/>
        </p:blipFill>
        <p:spPr>
          <a:xfrm>
            <a:off x="3068" y="10"/>
            <a:ext cx="12188932" cy="68579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35C7285-49B7-33CD-FC65-EF8599F1D424}"/>
              </a:ext>
            </a:extLst>
          </p:cNvPr>
          <p:cNvSpPr txBox="1"/>
          <p:nvPr/>
        </p:nvSpPr>
        <p:spPr>
          <a:xfrm>
            <a:off x="4250611" y="1390812"/>
            <a:ext cx="3654546" cy="400110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69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2000" b="1" dirty="0">
                <a:solidFill>
                  <a:schemeClr val="bg1"/>
                </a:solidFill>
              </a:rPr>
              <a:t>프로그램</a:t>
            </a:r>
            <a:r>
              <a:rPr kumimoji="1" lang="ko-KR" altLang="en-US" sz="2000" b="1" dirty="0">
                <a:solidFill>
                  <a:schemeClr val="bg1"/>
                </a:solidFill>
              </a:rPr>
              <a:t> 주요 기능</a:t>
            </a:r>
            <a:endParaRPr kumimoji="1" lang="ko-Kore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4396D6E7-422E-88A7-FEA4-A09B44B2E3E6}"/>
              </a:ext>
            </a:extLst>
          </p:cNvPr>
          <p:cNvSpPr/>
          <p:nvPr/>
        </p:nvSpPr>
        <p:spPr>
          <a:xfrm>
            <a:off x="1974707" y="2128838"/>
            <a:ext cx="557213" cy="5286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0014" sx="95186" sy="95186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DEAA8AFB-DF5F-6880-E4AD-E7CB28F3F3DA}"/>
              </a:ext>
            </a:extLst>
          </p:cNvPr>
          <p:cNvSpPr/>
          <p:nvPr/>
        </p:nvSpPr>
        <p:spPr>
          <a:xfrm>
            <a:off x="4415590" y="2128838"/>
            <a:ext cx="557213" cy="5286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0014" sx="95186" sy="95186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17424C-2B46-6A95-B3AF-A4F705D193B1}"/>
              </a:ext>
            </a:extLst>
          </p:cNvPr>
          <p:cNvSpPr/>
          <p:nvPr/>
        </p:nvSpPr>
        <p:spPr>
          <a:xfrm>
            <a:off x="6874372" y="2128838"/>
            <a:ext cx="557213" cy="5286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0014" sx="95186" sy="95186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338D603-1029-B8FE-EAD6-3A84C2E9E3A5}"/>
              </a:ext>
            </a:extLst>
          </p:cNvPr>
          <p:cNvSpPr/>
          <p:nvPr/>
        </p:nvSpPr>
        <p:spPr>
          <a:xfrm>
            <a:off x="9073281" y="2128838"/>
            <a:ext cx="557213" cy="528638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80014" sx="95186" sy="95186" algn="ctr" rotWithShape="0">
              <a:srgbClr val="000000"/>
            </a:outerShdw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pic>
        <p:nvPicPr>
          <p:cNvPr id="9" name="그래픽 8" descr="지구본 윤곽선">
            <a:extLst>
              <a:ext uri="{FF2B5EF4-FFF2-40B4-BE49-F238E27FC236}">
                <a16:creationId xmlns:a16="http://schemas.microsoft.com/office/drawing/2014/main" id="{465044D6-9DB4-0F06-744A-CEC24551C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18700" y="3341782"/>
            <a:ext cx="914400" cy="914400"/>
          </a:xfrm>
          <a:prstGeom prst="rect">
            <a:avLst/>
          </a:prstGeom>
          <a:effectLst>
            <a:outerShdw blurRad="2864" sx="1000" sy="1000" algn="ctr" rotWithShape="0">
              <a:srgbClr val="000000"/>
            </a:outerShdw>
          </a:effectLst>
        </p:spPr>
      </p:pic>
      <p:pic>
        <p:nvPicPr>
          <p:cNvPr id="11" name="그래픽 10" descr="해시 태그 단색으로 채워진">
            <a:extLst>
              <a:ext uri="{FF2B5EF4-FFF2-40B4-BE49-F238E27FC236}">
                <a16:creationId xmlns:a16="http://schemas.microsoft.com/office/drawing/2014/main" id="{0C01C9C8-D669-ACE7-3434-A000DFAAED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22687" y="3384522"/>
            <a:ext cx="914400" cy="914400"/>
          </a:xfrm>
          <a:prstGeom prst="rect">
            <a:avLst/>
          </a:prstGeom>
        </p:spPr>
      </p:pic>
      <p:pic>
        <p:nvPicPr>
          <p:cNvPr id="13" name="그래픽 12" descr="핀 있는 지도 단색으로 채워진">
            <a:extLst>
              <a:ext uri="{FF2B5EF4-FFF2-40B4-BE49-F238E27FC236}">
                <a16:creationId xmlns:a16="http://schemas.microsoft.com/office/drawing/2014/main" id="{13A19D83-6127-DD4F-0732-F370F3C021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658765" y="3254773"/>
            <a:ext cx="1027933" cy="1027933"/>
          </a:xfrm>
          <a:prstGeom prst="rect">
            <a:avLst/>
          </a:prstGeom>
        </p:spPr>
      </p:pic>
      <p:pic>
        <p:nvPicPr>
          <p:cNvPr id="15" name="그래픽 14" descr="자동차 윤곽선">
            <a:extLst>
              <a:ext uri="{FF2B5EF4-FFF2-40B4-BE49-F238E27FC236}">
                <a16:creationId xmlns:a16="http://schemas.microsoft.com/office/drawing/2014/main" id="{8BD21BF1-C824-653A-F2E4-CA70BC5C09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869539" y="3285018"/>
            <a:ext cx="1027927" cy="1027927"/>
          </a:xfrm>
          <a:prstGeom prst="rect">
            <a:avLst/>
          </a:prstGeom>
        </p:spPr>
      </p:pic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A0E4BC82-9ED2-4D18-6FCF-0F4727788EFC}"/>
              </a:ext>
            </a:extLst>
          </p:cNvPr>
          <p:cNvCxnSpPr>
            <a:cxnSpLocks/>
          </p:cNvCxnSpPr>
          <p:nvPr/>
        </p:nvCxnSpPr>
        <p:spPr>
          <a:xfrm>
            <a:off x="9383503" y="2757487"/>
            <a:ext cx="0" cy="668286"/>
          </a:xfrm>
          <a:prstGeom prst="line">
            <a:avLst/>
          </a:prstGeom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3C10FFB0-A3DE-1DCE-EB28-66C52913647C}"/>
              </a:ext>
            </a:extLst>
          </p:cNvPr>
          <p:cNvCxnSpPr/>
          <p:nvPr/>
        </p:nvCxnSpPr>
        <p:spPr>
          <a:xfrm>
            <a:off x="7152978" y="2777306"/>
            <a:ext cx="0" cy="628648"/>
          </a:xfrm>
          <a:prstGeom prst="line">
            <a:avLst/>
          </a:prstGeom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61A129BB-74B9-4627-8DC7-277D57F2090A}"/>
              </a:ext>
            </a:extLst>
          </p:cNvPr>
          <p:cNvCxnSpPr/>
          <p:nvPr/>
        </p:nvCxnSpPr>
        <p:spPr>
          <a:xfrm>
            <a:off x="4694196" y="2757487"/>
            <a:ext cx="0" cy="628648"/>
          </a:xfrm>
          <a:prstGeom prst="line">
            <a:avLst/>
          </a:prstGeom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8ACDD19-857D-B516-BF0F-81B1C6EC3B38}"/>
              </a:ext>
            </a:extLst>
          </p:cNvPr>
          <p:cNvCxnSpPr/>
          <p:nvPr/>
        </p:nvCxnSpPr>
        <p:spPr>
          <a:xfrm>
            <a:off x="2237338" y="2757487"/>
            <a:ext cx="0" cy="628648"/>
          </a:xfrm>
          <a:prstGeom prst="line">
            <a:avLst/>
          </a:prstGeom>
          <a:ln w="28575" cmpd="sng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5743328-73AE-17DB-F691-5679D2236FD3}"/>
              </a:ext>
            </a:extLst>
          </p:cNvPr>
          <p:cNvSpPr txBox="1"/>
          <p:nvPr/>
        </p:nvSpPr>
        <p:spPr>
          <a:xfrm>
            <a:off x="6234146" y="4695337"/>
            <a:ext cx="183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맵마커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377E6E-E3AA-F243-8A65-D4568E7B79FB}"/>
              </a:ext>
            </a:extLst>
          </p:cNvPr>
          <p:cNvSpPr txBox="1"/>
          <p:nvPr/>
        </p:nvSpPr>
        <p:spPr>
          <a:xfrm>
            <a:off x="3776992" y="4721935"/>
            <a:ext cx="183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키워드</a:t>
            </a:r>
            <a:r>
              <a:rPr kumimoji="1" lang="ko-KR" altLang="en-US" b="1" dirty="0"/>
              <a:t> </a:t>
            </a:r>
            <a:endParaRPr kumimoji="1" lang="ko-Kore-KR" altLang="en-US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6628A4-0BFC-A76C-F465-ACE8CBF2D593}"/>
              </a:ext>
            </a:extLst>
          </p:cNvPr>
          <p:cNvSpPr txBox="1"/>
          <p:nvPr/>
        </p:nvSpPr>
        <p:spPr>
          <a:xfrm>
            <a:off x="1357068" y="4721935"/>
            <a:ext cx="183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세계지도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1CC4C9B-6180-A982-4D47-FBC278EA1D8B}"/>
              </a:ext>
            </a:extLst>
          </p:cNvPr>
          <p:cNvSpPr txBox="1"/>
          <p:nvPr/>
        </p:nvSpPr>
        <p:spPr>
          <a:xfrm>
            <a:off x="8503065" y="4721935"/>
            <a:ext cx="1837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b="1" dirty="0"/>
              <a:t>드라이브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29A428-9000-4993-D0C6-F586FEB441C7}"/>
              </a:ext>
            </a:extLst>
          </p:cNvPr>
          <p:cNvSpPr txBox="1"/>
          <p:nvPr/>
        </p:nvSpPr>
        <p:spPr>
          <a:xfrm>
            <a:off x="1357068" y="5283447"/>
            <a:ext cx="2141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ore-KR" altLang="en-US" dirty="0"/>
              <a:t>나라별</a:t>
            </a:r>
            <a:r>
              <a:rPr kumimoji="1" lang="ko-KR" altLang="en-US" dirty="0"/>
              <a:t> 여행 단계  </a:t>
            </a:r>
            <a:endParaRPr kumimoji="1" lang="ko-Kore-KR" altLang="en-US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E36A216-1507-D0BF-F53E-3C0C372CB87F}"/>
              </a:ext>
            </a:extLst>
          </p:cNvPr>
          <p:cNvSpPr/>
          <p:nvPr/>
        </p:nvSpPr>
        <p:spPr>
          <a:xfrm>
            <a:off x="3536326" y="5144948"/>
            <a:ext cx="22141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dirty="0"/>
              <a:t>SNS</a:t>
            </a:r>
            <a:r>
              <a:rPr lang="ko-KR" altLang="en-US" dirty="0"/>
              <a:t>로 알아보는</a:t>
            </a:r>
            <a:endParaRPr lang="en-US" altLang="ko-KR" dirty="0"/>
          </a:p>
          <a:p>
            <a:pPr algn="ctr"/>
            <a:r>
              <a:rPr lang="ko-KR" altLang="en-US" dirty="0"/>
              <a:t> 추천 여행지 </a:t>
            </a:r>
            <a:r>
              <a:rPr lang="en-US" altLang="ko-KR" dirty="0"/>
              <a:t>TOP5</a:t>
            </a:r>
            <a:r>
              <a:rPr lang="ko-KR" altLang="en-US" dirty="0"/>
              <a:t> </a:t>
            </a:r>
            <a:endParaRPr lang="ko-Kore-KR" altLang="en-US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882909F-15C1-E532-A8CA-751A84C2AA47}"/>
              </a:ext>
            </a:extLst>
          </p:cNvPr>
          <p:cNvSpPr/>
          <p:nvPr/>
        </p:nvSpPr>
        <p:spPr>
          <a:xfrm>
            <a:off x="6338643" y="5144947"/>
            <a:ext cx="165141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전세계 한국인</a:t>
            </a:r>
            <a:endParaRPr lang="en-US" altLang="ko-KR" dirty="0"/>
          </a:p>
          <a:p>
            <a:pPr algn="ctr"/>
            <a:r>
              <a:rPr lang="ko-KR" altLang="en-US" dirty="0"/>
              <a:t> 관광객 수 </a:t>
            </a:r>
            <a:endParaRPr lang="ko-Kore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9AAFE13-F825-5C5A-B5A4-483AFDFBE331}"/>
              </a:ext>
            </a:extLst>
          </p:cNvPr>
          <p:cNvSpPr txBox="1"/>
          <p:nvPr/>
        </p:nvSpPr>
        <p:spPr>
          <a:xfrm>
            <a:off x="8826118" y="5144947"/>
            <a:ext cx="11915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dirty="0"/>
              <a:t>방구석</a:t>
            </a:r>
            <a:r>
              <a:rPr kumimoji="1" lang="ko-KR" altLang="en-US" dirty="0"/>
              <a:t> 드라이브 </a:t>
            </a:r>
            <a:endParaRPr kumimoji="1" lang="ko-Kore-KR" altLang="en-US" dirty="0"/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7A887167-F1DB-99AC-276E-59DE261FE83B}"/>
              </a:ext>
            </a:extLst>
          </p:cNvPr>
          <p:cNvGrpSpPr/>
          <p:nvPr/>
        </p:nvGrpSpPr>
        <p:grpSpPr>
          <a:xfrm>
            <a:off x="4256965" y="585797"/>
            <a:ext cx="3174620" cy="696208"/>
            <a:chOff x="4256965" y="407065"/>
            <a:chExt cx="3174620" cy="646331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FBD1BA42-416D-8D2E-8FE8-D54F1482D12D}"/>
                </a:ext>
              </a:extLst>
            </p:cNvPr>
            <p:cNvSpPr/>
            <p:nvPr/>
          </p:nvSpPr>
          <p:spPr>
            <a:xfrm>
              <a:off x="4803279" y="407065"/>
              <a:ext cx="2628306" cy="646331"/>
            </a:xfrm>
            <a:prstGeom prst="rect">
              <a:avLst/>
            </a:prstGeom>
            <a:effectLst>
              <a:outerShdw blurRad="50800" dist="50800" dir="5400000" algn="ctr" rotWithShape="0">
                <a:srgbClr val="000000"/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ko-Kore-KR" sz="3600" b="1" i="0" strike="noStrike" dirty="0">
                  <a:solidFill>
                    <a:schemeClr val="bg1"/>
                  </a:solidFill>
                  <a:effectLst/>
                  <a:latin typeface="Lobster" panose="020F0502020204030204" pitchFamily="34" charset="0"/>
                  <a:hlinkClick r:id="rId11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Somewhere</a:t>
              </a:r>
              <a:endParaRPr lang="ko-Kore-KR" altLang="en-US" sz="3600" dirty="0">
                <a:solidFill>
                  <a:schemeClr val="bg1"/>
                </a:solidFill>
              </a:endParaRPr>
            </a:p>
          </p:txBody>
        </p:sp>
        <p:pic>
          <p:nvPicPr>
            <p:cNvPr id="36" name="Picture 2">
              <a:hlinkClick r:id="rId11"/>
              <a:extLst>
                <a:ext uri="{FF2B5EF4-FFF2-40B4-BE49-F238E27FC236}">
                  <a16:creationId xmlns:a16="http://schemas.microsoft.com/office/drawing/2014/main" id="{2D38AD89-D467-8DB9-59FC-B854BCB2C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965" y="440125"/>
              <a:ext cx="546314" cy="5463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22396292"/>
      </p:ext>
    </p:extLst>
  </p:cSld>
  <p:clrMapOvr>
    <a:masterClrMapping/>
  </p:clrMapOvr>
</p:sld>
</file>

<file path=ppt/theme/theme1.xml><?xml version="1.0" encoding="utf-8"?>
<a:theme xmlns:a="http://schemas.openxmlformats.org/drawingml/2006/main" name="MimeoVTI">
  <a:themeElements>
    <a:clrScheme name="Mimeo">
      <a:dk1>
        <a:sysClr val="windowText" lastClr="000000"/>
      </a:dk1>
      <a:lt1>
        <a:sysClr val="window" lastClr="FFFFFF"/>
      </a:lt1>
      <a:dk2>
        <a:srgbClr val="011E31"/>
      </a:dk2>
      <a:lt2>
        <a:srgbClr val="FDF3E6"/>
      </a:lt2>
      <a:accent1>
        <a:srgbClr val="005E9E"/>
      </a:accent1>
      <a:accent2>
        <a:srgbClr val="38998D"/>
      </a:accent2>
      <a:accent3>
        <a:srgbClr val="EF8683"/>
      </a:accent3>
      <a:accent4>
        <a:srgbClr val="F04E28"/>
      </a:accent4>
      <a:accent5>
        <a:srgbClr val="DD992C"/>
      </a:accent5>
      <a:accent6>
        <a:srgbClr val="136E65"/>
      </a:accent6>
      <a:hlink>
        <a:srgbClr val="38998D"/>
      </a:hlink>
      <a:folHlink>
        <a:srgbClr val="F04E28"/>
      </a:folHlink>
    </a:clrScheme>
    <a:fontScheme name="Custom 3">
      <a:majorFont>
        <a:latin typeface="Malgun Gothic"/>
        <a:ea typeface=""/>
        <a:cs typeface=""/>
      </a:majorFont>
      <a:minorFont>
        <a:latin typeface="Malgun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meoVTI" id="{63E3BFD8-7F9C-46D1-A4F3-04054403C108}" vid="{C505C190-EE38-45FD-8294-6454536D04B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454</Words>
  <Application>Microsoft Macintosh PowerPoint</Application>
  <PresentationFormat>와이드스크린</PresentationFormat>
  <Paragraphs>128</Paragraphs>
  <Slides>22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Malgun Gothic</vt:lpstr>
      <vt:lpstr>Arial</vt:lpstr>
      <vt:lpstr>Calibri</vt:lpstr>
      <vt:lpstr>Courier New</vt:lpstr>
      <vt:lpstr>Lobster</vt:lpstr>
      <vt:lpstr>MimeoVTI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SOMEWHERE</dc:title>
  <dc:creator>carolinelee105@gmail.com</dc:creator>
  <cp:lastModifiedBy>carolinelee105@gmail.com</cp:lastModifiedBy>
  <cp:revision>9</cp:revision>
  <dcterms:created xsi:type="dcterms:W3CDTF">2022-06-19T08:02:05Z</dcterms:created>
  <dcterms:modified xsi:type="dcterms:W3CDTF">2022-07-09T06:40:28Z</dcterms:modified>
</cp:coreProperties>
</file>